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2" r:id="rId4"/>
    <p:sldId id="263" r:id="rId5"/>
    <p:sldId id="264" r:id="rId6"/>
    <p:sldId id="290" r:id="rId7"/>
    <p:sldId id="293" r:id="rId8"/>
    <p:sldId id="297" r:id="rId9"/>
    <p:sldId id="268" r:id="rId10"/>
    <p:sldId id="281" r:id="rId11"/>
    <p:sldId id="289" r:id="rId12"/>
    <p:sldId id="280" r:id="rId13"/>
    <p:sldId id="291" r:id="rId14"/>
    <p:sldId id="302" r:id="rId15"/>
    <p:sldId id="303" r:id="rId16"/>
  </p:sldIdLst>
  <p:sldSz cx="9144000" cy="6858000" type="screen4x3"/>
  <p:notesSz cx="6858000" cy="9926638"/>
  <p:custDataLst>
    <p:tags r:id="rId19"/>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5117" autoAdjust="0"/>
  </p:normalViewPr>
  <p:slideViewPr>
    <p:cSldViewPr>
      <p:cViewPr varScale="1">
        <p:scale>
          <a:sx n="93" d="100"/>
          <a:sy n="93" d="100"/>
        </p:scale>
        <p:origin x="5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DD38C2F-4FC2-4524-AA13-52B64A578650}" type="datetimeFigureOut">
              <a:rPr lang="en-US"/>
              <a:pPr>
                <a:defRPr/>
              </a:pPr>
              <a:t>1/27/2015</a:t>
            </a:fld>
            <a:endParaRPr lang="en-US"/>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C2B2FF-0979-4C3E-8DDB-54CE7F626CAE}" type="slidenum">
              <a:rPr lang="en-US" altLang="en-US"/>
              <a:pPr>
                <a:defRPr/>
              </a:pPr>
              <a:t>‹#›</a:t>
            </a:fld>
            <a:endParaRPr lang="en-US" altLang="en-US"/>
          </a:p>
        </p:txBody>
      </p:sp>
    </p:spTree>
    <p:extLst>
      <p:ext uri="{BB962C8B-B14F-4D97-AF65-F5344CB8AC3E}">
        <p14:creationId xmlns:p14="http://schemas.microsoft.com/office/powerpoint/2010/main" val="566835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6F69436-7BCD-4ED4-817D-2BAF61473A93}" type="datetimeFigureOut">
              <a:rPr lang="en-US"/>
              <a:pPr>
                <a:defRPr/>
              </a:pPr>
              <a:t>1/27/2015</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236F662-76D5-4EC5-9582-FD98FEC8AD1A}" type="slidenum">
              <a:rPr lang="en-US" altLang="en-US"/>
              <a:pPr>
                <a:defRPr/>
              </a:pPr>
              <a:t>‹#›</a:t>
            </a:fld>
            <a:endParaRPr lang="en-US" altLang="en-US"/>
          </a:p>
        </p:txBody>
      </p:sp>
    </p:spTree>
    <p:extLst>
      <p:ext uri="{BB962C8B-B14F-4D97-AF65-F5344CB8AC3E}">
        <p14:creationId xmlns:p14="http://schemas.microsoft.com/office/powerpoint/2010/main" val="3341602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nternet-safety.sch.g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nternet-safety.sch.gr/index.php/articles/teens/w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com/intl/en/takeaction/we-are-the-we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Θέση σημειώσεων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1400" i="1" dirty="0" smtClean="0">
                <a:effectLst>
                  <a:outerShdw blurRad="38100" dist="38100" dir="2700000" algn="tl">
                    <a:srgbClr val="000000">
                      <a:alpha val="43137"/>
                    </a:srgbClr>
                  </a:outerShdw>
                </a:effectLst>
              </a:rPr>
              <a:t>Α. Π. </a:t>
            </a:r>
            <a:r>
              <a:rPr lang="en-GB" sz="1400" i="1" dirty="0" err="1" smtClean="0">
                <a:effectLst>
                  <a:outerShdw blurRad="38100" dist="38100" dir="2700000" algn="tl">
                    <a:srgbClr val="000000">
                      <a:alpha val="43137"/>
                    </a:srgbClr>
                  </a:outerShdw>
                </a:effectLst>
              </a:rPr>
              <a:t>Λού</a:t>
            </a:r>
            <a:r>
              <a:rPr lang="en-GB" sz="1400" i="1" dirty="0" smtClean="0">
                <a:effectLst>
                  <a:outerShdw blurRad="38100" dist="38100" dir="2700000" algn="tl">
                    <a:srgbClr val="000000">
                      <a:alpha val="43137"/>
                    </a:srgbClr>
                  </a:outerShdw>
                </a:effectLst>
              </a:rPr>
              <a:t>βρης </a:t>
            </a:r>
            <a:r>
              <a:rPr lang="el-GR" dirty="0" smtClean="0"/>
              <a:t>Υπεύθυνος κόμβου “Ασφάλεια στο Διαδίκτυο”</a:t>
            </a:r>
            <a:r>
              <a:rPr lang="en-US" dirty="0" smtClean="0"/>
              <a:t> </a:t>
            </a:r>
            <a:r>
              <a:rPr lang="el-GR" dirty="0" smtClean="0">
                <a:hlinkClick r:id="rId3"/>
              </a:rPr>
              <a:t>http://internet-safety.sch.gr</a:t>
            </a:r>
            <a:r>
              <a:rPr lang="el-GR" dirty="0" smtClean="0"/>
              <a:t> </a:t>
            </a:r>
            <a:br>
              <a:rPr lang="el-GR" dirty="0" smtClean="0"/>
            </a:br>
            <a:r>
              <a:rPr lang="el-GR" dirty="0" smtClean="0"/>
              <a:t>Εθνικός Συντονιστής </a:t>
            </a:r>
            <a:r>
              <a:rPr lang="el-GR" dirty="0" err="1" smtClean="0"/>
              <a:t>esafety</a:t>
            </a:r>
            <a:r>
              <a:rPr lang="el-GR" dirty="0" smtClean="0"/>
              <a:t> πιστοποίησης</a:t>
            </a:r>
            <a:r>
              <a:rPr lang="en-US" dirty="0" smtClean="0"/>
              <a:t>, </a:t>
            </a:r>
            <a:r>
              <a:rPr lang="en-US" dirty="0" err="1" smtClean="0"/>
              <a:t>Μέλος</a:t>
            </a:r>
            <a:r>
              <a:rPr lang="en-US" dirty="0" smtClean="0"/>
              <a:t> </a:t>
            </a:r>
            <a:r>
              <a:rPr lang="en-US" dirty="0" err="1" smtClean="0"/>
              <a:t>Συμ</a:t>
            </a:r>
            <a:r>
              <a:rPr lang="en-US" dirty="0" smtClean="0"/>
              <a:t>βουλευτικού Οργάνου SaferInternet</a:t>
            </a:r>
          </a:p>
          <a:p>
            <a:pPr>
              <a:defRPr/>
            </a:pPr>
            <a:r>
              <a:rPr lang="en-US" dirty="0" err="1" smtClean="0"/>
              <a:t>Συμ</a:t>
            </a:r>
            <a:r>
              <a:rPr lang="en-US" dirty="0" smtClean="0"/>
              <a:t>βουλή προς αυτόν που θα παρουσιάσει να λάβει υπόψη τα σχόλια της κάθε διαφάνειας καθώς και τους συνδέσμους. Απ</a:t>
            </a:r>
            <a:r>
              <a:rPr lang="en-US" dirty="0" err="1" smtClean="0"/>
              <a:t>οτελεί</a:t>
            </a:r>
            <a:r>
              <a:rPr lang="en-US" dirty="0" smtClean="0"/>
              <a:t> </a:t>
            </a:r>
            <a:r>
              <a:rPr lang="en-US" dirty="0" err="1" smtClean="0"/>
              <a:t>μί</a:t>
            </a:r>
            <a:r>
              <a:rPr lang="en-US" dirty="0" smtClean="0"/>
              <a:t>α πλήρη διδακτική προσέγγιση με χρονική διάρκεια 2 διδακτικών ωρών.</a:t>
            </a:r>
            <a:endParaRPr lang="el-GR" dirty="0" smtClean="0"/>
          </a:p>
          <a:p>
            <a:pPr eaLnBrk="1" fontAlgn="auto" hangingPunct="1">
              <a:spcAft>
                <a:spcPts val="0"/>
              </a:spcAft>
              <a:defRPr/>
            </a:pPr>
            <a:endParaRPr lang="en-GB" sz="1400" i="1" dirty="0" smtClean="0"/>
          </a:p>
          <a:p>
            <a:pPr>
              <a:defRPr/>
            </a:pPr>
            <a:endParaRPr lang="en-US" altLang="en-US" dirty="0" smtClean="0"/>
          </a:p>
        </p:txBody>
      </p:sp>
      <p:sp>
        <p:nvSpPr>
          <p:cNvPr id="81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E98A90-59BF-4ACC-BF9B-D7B148BC09D7}" type="slidenum">
              <a:rPr lang="en-US" altLang="en-US" smtClean="0"/>
              <a:pPr/>
              <a:t>1</a:t>
            </a:fld>
            <a:endParaRPr lang="en-US" altLang="en-US" smtClean="0"/>
          </a:p>
        </p:txBody>
      </p:sp>
    </p:spTree>
    <p:extLst>
      <p:ext uri="{BB962C8B-B14F-4D97-AF65-F5344CB8AC3E}">
        <p14:creationId xmlns:p14="http://schemas.microsoft.com/office/powerpoint/2010/main" val="316026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Ας αναρωτηθούμε πώς θα είναι ένας σημερινός 15χρονος σε 15 χρόνια από σήμερα. </a:t>
            </a:r>
            <a:r>
              <a:rPr lang="el-GR" altLang="en-US" smtClean="0"/>
              <a:t>Κι αν μπορούσες να δημιουργήσεις ψηφιακές ημερομηνίες λήξης, έτσι ώστε οι πληροφορίες να διαγράφονται αυτόματα σε καθορισμένη στιγμή που θα είχες επιλέξει χρόνια πριν; Τι είδους περιεχόμενο θα ήθελες να διατηρήσεις για πάντα;</a:t>
            </a:r>
            <a:r>
              <a:rPr lang="en-US" altLang="en-US" smtClean="0"/>
              <a:t> Κάνε τη δραστηριότητα στη σελ. 37 “</a:t>
            </a:r>
            <a:r>
              <a:rPr lang="el-GR" altLang="en-US" smtClean="0"/>
              <a:t>Το δικαίωμα στη λήθη - διαγράφοντας ένα ψηφιακό αποτύπωμα</a:t>
            </a:r>
            <a:r>
              <a:rPr lang="en-US" altLang="en-US" smtClean="0"/>
              <a:t>” και δες περισσότερα στην ελληνική έκδοση του βιβλίου “Το Διαδίκτυο που θέλουμε” </a:t>
            </a:r>
            <a:r>
              <a:rPr lang="en-US" altLang="en-US" smtClean="0">
                <a:hlinkClick r:id="rId3"/>
              </a:rPr>
              <a:t>http://internet-safety.sch.gr/index.php/articles/teens/www</a:t>
            </a:r>
            <a:r>
              <a:rPr lang="en-US" altLang="en-US" smtClean="0"/>
              <a:t> </a:t>
            </a:r>
          </a:p>
          <a:p>
            <a:endParaRPr lang="en-US" altLang="en-US" smtClean="0"/>
          </a:p>
        </p:txBody>
      </p:sp>
      <p:sp>
        <p:nvSpPr>
          <p:cNvPr id="266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776D1B-F012-4382-9675-4B1DFD01461D}" type="slidenum">
              <a:rPr lang="en-US" altLang="en-US" smtClean="0"/>
              <a:pPr/>
              <a:t>10</a:t>
            </a:fld>
            <a:endParaRPr lang="en-US" altLang="en-US" smtClean="0"/>
          </a:p>
        </p:txBody>
      </p:sp>
    </p:spTree>
    <p:extLst>
      <p:ext uri="{BB962C8B-B14F-4D97-AF65-F5344CB8AC3E}">
        <p14:creationId xmlns:p14="http://schemas.microsoft.com/office/powerpoint/2010/main" val="36607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0F740D-86B0-4F3E-92D7-8F0BCD30D80A}" type="slidenum">
              <a:rPr lang="en-US" altLang="en-US" smtClean="0"/>
              <a:pPr/>
              <a:t>11</a:t>
            </a:fld>
            <a:endParaRPr lang="en-US" altLang="en-US" smtClean="0"/>
          </a:p>
        </p:txBody>
      </p:sp>
    </p:spTree>
    <p:extLst>
      <p:ext uri="{BB962C8B-B14F-4D97-AF65-F5344CB8AC3E}">
        <p14:creationId xmlns:p14="http://schemas.microsoft.com/office/powerpoint/2010/main" val="17534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Ανακαλύπτουμε, μοιραζόμαστε, επικοινωνούμε, όλα αυτά πάντα με σεβασμό στον εαυτό μας και στους άλλους ακόμη και στο Διαδίκτυο. </a:t>
            </a:r>
          </a:p>
          <a:p>
            <a:pPr eaLnBrk="1" hangingPunct="1"/>
            <a:r>
              <a:rPr lang="en-US" altLang="en-US" smtClean="0"/>
              <a:t>Πηγή infographic στα </a:t>
            </a:r>
            <a:r>
              <a:rPr lang="el-GR" altLang="en-US" smtClean="0"/>
              <a:t>Ελλην</a:t>
            </a:r>
            <a:r>
              <a:rPr lang="en-US" altLang="en-US" smtClean="0"/>
              <a:t>ικά </a:t>
            </a:r>
            <a:r>
              <a:rPr lang="el-GR" altLang="en-US" smtClean="0"/>
              <a:t>του </a:t>
            </a:r>
            <a:r>
              <a:rPr lang="el-GR" altLang="en-US" u="sng" smtClean="0">
                <a:hlinkClick r:id="rId3"/>
              </a:rPr>
              <a:t>infographic της google</a:t>
            </a:r>
            <a:r>
              <a:rPr lang="en-US" altLang="en-US" u="sng" smtClean="0"/>
              <a:t> </a:t>
            </a:r>
            <a:r>
              <a:rPr lang="el-GR" altLang="en-US" smtClean="0"/>
              <a:t>από την Εφημερίδα των Συντακτών</a:t>
            </a: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859FED-571B-4C02-A918-1FB7C6A926C8}"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03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1C5742-9E1B-4B5E-ADE0-2D1E3653FC4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6955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Segoe UI" panose="020B0502040204020203" pitchFamily="34" charset="0"/>
              <a:cs typeface="Segoe UI" panose="020B0502040204020203" pitchFamily="34" charset="0"/>
            </a:endParaRPr>
          </a:p>
        </p:txBody>
      </p:sp>
      <p:sp>
        <p:nvSpPr>
          <p:cNvPr id="34820" name="TextBox 3"/>
          <p:cNvSpPr txBox="1">
            <a:spLocks noChangeArrowheads="1"/>
          </p:cNvSpPr>
          <p:nvPr/>
        </p:nvSpPr>
        <p:spPr bwMode="auto">
          <a:xfrm>
            <a:off x="6400800" y="940911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z="2000">
                <a:latin typeface="Segoe UI" panose="020B0502040204020203" pitchFamily="34" charset="0"/>
                <a:cs typeface="Segoe UI" panose="020B0502040204020203" pitchFamily="34" charset="0"/>
              </a:rPr>
              <a:t>20</a:t>
            </a:r>
          </a:p>
        </p:txBody>
      </p:sp>
    </p:spTree>
    <p:extLst>
      <p:ext uri="{BB962C8B-B14F-4D97-AF65-F5344CB8AC3E}">
        <p14:creationId xmlns:p14="http://schemas.microsoft.com/office/powerpoint/2010/main" val="32316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Αν υπάρχει χρόνος δείτε στην τάξη το επτάλεπτο φιλμάκι “Το Παντοπωλείον” και συζητήστε σχετικά τα θέματα που πραγματεύεται.</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FD4E29-1BD2-4BFC-9DAC-53AB3428802E}"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2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mtClean="0"/>
              <a:t>Διαδίκτυο</a:t>
            </a:r>
            <a:r>
              <a:rPr lang="en-US" altLang="en-US" smtClean="0"/>
              <a:t>: </a:t>
            </a:r>
            <a:r>
              <a:rPr lang="el-GR" altLang="en-US" smtClean="0"/>
              <a:t>ένας ωκεανός επικοινωνίας, προσβάσιμος από όλους</a:t>
            </a:r>
            <a:r>
              <a:rPr lang="en-US" altLang="en-US" smtClean="0"/>
              <a:t> </a:t>
            </a:r>
            <a:r>
              <a:rPr lang="el-GR" altLang="en-US" smtClean="0"/>
              <a:t>γεμάτος δυνατότητες για κοινωνική δικτύωση, χρήση ιστολογίων (blogging), παιχνίδια, μάθηση και πάρα πολλά άλλα. Μπορείς κάλλιστα και εσύ να αξιοποιήσεις όλες αυτές τις δυνατότητες, θα πρέπει όμως να γνωρίζεις και τους κινδύνους, που δεν είναι εικονικοί αλλά πραγματικοί, και να είσαι απόλυτα σε θέση να τους αντιμετωπίζεις.</a:t>
            </a: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093E5F-3E7F-467A-8E6D-6F3F0F34234D}"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93062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Τι είναι ένα ψηφιακό αποτύπωμα;</a:t>
            </a:r>
            <a:endParaRPr lang="en-US" altLang="en-US" smtClean="0"/>
          </a:p>
          <a:p>
            <a:endParaRPr lang="en-US" altLang="en-US" smtClean="0"/>
          </a:p>
        </p:txBody>
      </p:sp>
      <p:sp>
        <p:nvSpPr>
          <p:cNvPr id="122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ACC2EA-8039-4C70-8E48-3E4FC005BAB7}" type="slidenum">
              <a:rPr lang="en-US" altLang="en-US" smtClean="0"/>
              <a:pPr/>
              <a:t>3</a:t>
            </a:fld>
            <a:endParaRPr lang="en-US" altLang="en-US" smtClean="0"/>
          </a:p>
        </p:txBody>
      </p:sp>
    </p:spTree>
    <p:extLst>
      <p:ext uri="{BB962C8B-B14F-4D97-AF65-F5344CB8AC3E}">
        <p14:creationId xmlns:p14="http://schemas.microsoft.com/office/powerpoint/2010/main" val="65213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Μία έρευνα της AVG στην Αγγλία το 2010 έδειξε τα παραπάνω εκπληκτικά στοιχεία. </a:t>
            </a:r>
          </a:p>
          <a:p>
            <a:r>
              <a:rPr lang="en-US" altLang="en-US" smtClean="0"/>
              <a:t>Διάβασε επίσης το πιο πρόσφατο: http://www.pcadvisor.co.uk/how-to/social-networks/3474750/what-does-your-internet-profile-say-about-you/ (22/10/2013)</a:t>
            </a:r>
          </a:p>
        </p:txBody>
      </p:sp>
      <p:sp>
        <p:nvSpPr>
          <p:cNvPr id="143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4D56D5-F684-414A-A23D-406F70C68256}" type="slidenum">
              <a:rPr lang="en-US" altLang="en-US" smtClean="0"/>
              <a:pPr/>
              <a:t>4</a:t>
            </a:fld>
            <a:endParaRPr lang="en-US" altLang="en-US" smtClean="0"/>
          </a:p>
        </p:txBody>
      </p:sp>
    </p:spTree>
    <p:extLst>
      <p:ext uri="{BB962C8B-B14F-4D97-AF65-F5344CB8AC3E}">
        <p14:creationId xmlns:p14="http://schemas.microsoft.com/office/powerpoint/2010/main" val="290816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latin typeface="Arial" panose="020B0604020202020204" pitchFamily="34" charset="0"/>
              </a:rPr>
              <a:t>Όταν πλοηγείσαι στο Διαδίκτυο, μπορείς να έχεις τον πλήρη έλεγχο των προσωπικών σου στοιχείων </a:t>
            </a:r>
            <a:r>
              <a:rPr lang="en-US" altLang="en-US" smtClean="0">
                <a:latin typeface="Arial" panose="020B0604020202020204" pitchFamily="34" charset="0"/>
              </a:rPr>
              <a:t>εφόσον </a:t>
            </a:r>
            <a:r>
              <a:rPr lang="el-GR" altLang="en-US" smtClean="0">
                <a:latin typeface="Arial" panose="020B0604020202020204" pitchFamily="34" charset="0"/>
              </a:rPr>
              <a:t>χρησιμοποιείς τις </a:t>
            </a:r>
            <a:r>
              <a:rPr lang="el-GR" altLang="en-US" b="1" smtClean="0">
                <a:latin typeface="Arial" panose="020B0604020202020204" pitchFamily="34" charset="0"/>
              </a:rPr>
              <a:t>ρυθμίσεις προστασίας προσωπικών δεδομένων </a:t>
            </a:r>
            <a:r>
              <a:rPr lang="el-GR" altLang="en-US" smtClean="0">
                <a:latin typeface="Arial" panose="020B0604020202020204" pitchFamily="34" charset="0"/>
              </a:rPr>
              <a:t>που σου παρέχουν οι διάφορες ιστοσελίδες, αν συνομιλείς μόνο με φίλους που εμπιστεύεσαι και αν δημοσιεύεις μόνο φωτογραφίες που </a:t>
            </a:r>
            <a:r>
              <a:rPr lang="en-US" altLang="en-US" smtClean="0">
                <a:latin typeface="Arial" panose="020B0604020202020204" pitchFamily="34" charset="0"/>
              </a:rPr>
              <a:t>δεν </a:t>
            </a:r>
            <a:r>
              <a:rPr lang="el-GR" altLang="en-US" smtClean="0">
                <a:latin typeface="Arial" panose="020B0604020202020204" pitchFamily="34" charset="0"/>
              </a:rPr>
              <a:t>μπορούν να τις δουν όλοι.</a:t>
            </a:r>
            <a:endParaRPr lang="en-US" altLang="en-US" smtClean="0">
              <a:latin typeface="Arial" panose="020B0604020202020204" pitchFamily="34" charset="0"/>
            </a:endParaRPr>
          </a:p>
          <a:p>
            <a:r>
              <a:rPr lang="en-US" altLang="en-US" smtClean="0">
                <a:latin typeface="Arial" panose="020B0604020202020204" pitchFamily="34" charset="0"/>
              </a:rPr>
              <a:t>Πηγή: Κεφ. 5.1 “</a:t>
            </a:r>
            <a:r>
              <a:rPr lang="el-GR" altLang="en-US" smtClean="0"/>
              <a:t>Ιδιωτική Ζωή, το πολυτιμότερο αγαθό μου</a:t>
            </a:r>
            <a:r>
              <a:rPr lang="en-US" altLang="en-US" smtClean="0"/>
              <a:t>” σελ. 35 από το βιβλίο “Το Διαδίκτυο που θέλουμε” </a:t>
            </a:r>
          </a:p>
        </p:txBody>
      </p:sp>
      <p:sp>
        <p:nvSpPr>
          <p:cNvPr id="163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9470E1-8F73-4656-8D85-37D8048C4EDF}" type="slidenum">
              <a:rPr lang="en-US" altLang="en-US" smtClean="0"/>
              <a:pPr/>
              <a:t>5</a:t>
            </a:fld>
            <a:endParaRPr lang="en-US" altLang="en-US" smtClean="0"/>
          </a:p>
        </p:txBody>
      </p:sp>
    </p:spTree>
    <p:extLst>
      <p:ext uri="{BB962C8B-B14F-4D97-AF65-F5344CB8AC3E}">
        <p14:creationId xmlns:p14="http://schemas.microsoft.com/office/powerpoint/2010/main" val="291731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b="1" smtClean="0"/>
              <a:t>Είτε είσαι στο δρόμο είτε στο Διαδίκτυο, ένας άγνωστος παραμένει ένας άγνωστος</a:t>
            </a:r>
            <a:r>
              <a:rPr lang="el-GR" altLang="en-US" smtClean="0"/>
              <a:t>. Από τη στιγμή που δίνεις τα προσωπικά σου στοιχεία σε κάποιον που γνώρισες μέσω του Διαδικτύου, γίνεσαι ευάλωτος. Ένας άγνωστος μπορεί να συγκεντρώσει ακόμα και τις πιο ασήμαντες πληροφορίες, αποκτώντας έτσι μια σαφή εικόνα της ζωής σου και των καθημερινών σου δραστηριοτήτων.</a:t>
            </a: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1885F5-CB48-45B9-923A-6E843024ADC7}"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9262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Grooming</a:t>
            </a:r>
            <a:r>
              <a:rPr lang="el-GR" altLang="en-US" b="1" smtClean="0"/>
              <a:t> (σεξουαλική παρενόχληση ανηλίκων μέσω Διαδικτύου)</a:t>
            </a:r>
            <a:r>
              <a:rPr lang="en-US" altLang="en-US" b="1" smtClean="0"/>
              <a:t> </a:t>
            </a:r>
            <a:r>
              <a:rPr lang="el-GR" altLang="en-US" smtClean="0"/>
              <a:t>Όταν κάποιος ενήλικας προσελκύει εμπιστοσύνη ενός νέου/μιας νέας με σκοπό τη σεξουαλική συνεύρεση μαζί του/της.</a:t>
            </a:r>
            <a:endParaRPr lang="en-US" altLang="en-US" smtClean="0"/>
          </a:p>
          <a:p>
            <a:pPr eaLnBrk="1" hangingPunct="1"/>
            <a:r>
              <a:rPr lang="en-GB" altLang="en-US" b="1" smtClean="0"/>
              <a:t>Cyberbullying</a:t>
            </a:r>
            <a:r>
              <a:rPr lang="el-GR" altLang="en-US" b="1" smtClean="0"/>
              <a:t> (κυβερνοεκφοβισμός)</a:t>
            </a:r>
            <a:r>
              <a:rPr lang="en-US" altLang="en-US" b="1" smtClean="0"/>
              <a:t> </a:t>
            </a:r>
            <a:r>
              <a:rPr lang="el-GR" altLang="en-US" smtClean="0"/>
              <a:t>Η χρήση του Διαδικτύου για τη δημοσίευση μηνυμάτων ή εικόνων που σκοπό έχουν να βλάψουν ή να προσβάλουν κάποιον.</a:t>
            </a:r>
            <a:endParaRPr lang="en-US" altLang="en-US" smtClean="0"/>
          </a:p>
          <a:p>
            <a:pPr eaLnBrk="1" hangingPunct="1"/>
            <a:r>
              <a:rPr lang="el-GR" altLang="en-US" smtClean="0"/>
              <a:t>«</a:t>
            </a:r>
            <a:r>
              <a:rPr lang="el-GR" altLang="en-US" b="1" smtClean="0"/>
              <a:t>sexting</a:t>
            </a:r>
            <a:r>
              <a:rPr lang="el-GR" altLang="en-US" smtClean="0"/>
              <a:t>» η πράξη αποστολής / λήψης</a:t>
            </a:r>
            <a:r>
              <a:rPr lang="en-US" altLang="en-US" smtClean="0"/>
              <a:t> </a:t>
            </a:r>
            <a:r>
              <a:rPr lang="el-GR" altLang="en-US" smtClean="0"/>
              <a:t>/ διατήρησης μηνυμάτων σεξουαλικού περιεχομένου με φωτογραφικό ή οπτικοακουστικό υλικό είτε μέσω κινητού τηλεφώνου είτε μέσω άλλου μέσου ψηφιακής τεχνολογίας.</a:t>
            </a: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873A49-9B7C-42EA-8AC1-478D6B59035E}"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831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smtClean="0"/>
              <a:t>Δημιούργησε ένα θετικό ψηφιακό αποτύπωμα</a:t>
            </a:r>
            <a:r>
              <a:rPr lang="el-GR" altLang="en-US" smtClean="0"/>
              <a:t>: Ο καλύτερος τρόπος να διατηρήσεις τον έλεγχο της ψηφιακής σου φήμης, είναι να χρησιμοποιείς το χρόνο σου στο Διαδίκτυο παραγωγικά, για να δημιουργήσεις ένα θετικό ψηφιακό αποτύπωμα. Για παράδειγμα, γιατί να μη γράψεις ένα ιστολόγιο για όλα τα σημαντικά πράγματα που σε ενδιαφέρουν, να δημιουργήσεις μια σελίδα κοινωνικής δικτύωσης για να προβάλεις τη επιχείρηση της οικογένειάς σου, ή, ακόμα, να υλοποιήσεις ένα βίντεο που θα διδάσκει κάτι καινούριο στους άλλους; </a:t>
            </a:r>
            <a:endParaRPr lang="en-US" altLang="en-US"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4A31C6-8724-4D11-B052-888DA11DB0AD}" type="slidenum">
              <a:rPr lang="en-US" altLang="en-US" smtClean="0"/>
              <a:pPr/>
              <a:t>8</a:t>
            </a:fld>
            <a:endParaRPr lang="en-US" altLang="en-US" smtClean="0"/>
          </a:p>
        </p:txBody>
      </p:sp>
    </p:spTree>
    <p:extLst>
      <p:ext uri="{BB962C8B-B14F-4D97-AF65-F5344CB8AC3E}">
        <p14:creationId xmlns:p14="http://schemas.microsoft.com/office/powerpoint/2010/main" val="208310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t>Κάθε χρόνο</a:t>
            </a:r>
            <a:r>
              <a:rPr lang="en-US" altLang="en-US" smtClean="0"/>
              <a:t>, </a:t>
            </a:r>
            <a:r>
              <a:rPr lang="el-GR" altLang="en-US" smtClean="0"/>
              <a:t>τον Φεβρουάριο, γιορτάζεται η </a:t>
            </a:r>
            <a:r>
              <a:rPr lang="el-GR" altLang="en-US" b="1" smtClean="0"/>
              <a:t>Ημέρα Ασφαλούς Διαδικτύου, </a:t>
            </a:r>
            <a:r>
              <a:rPr lang="el-GR" altLang="en-US" smtClean="0"/>
              <a:t>με στόχο τη συζήτηση συγκεκριμένων θεμάτων, όπως η παρεμπόδιση παράνομων εικόνων, η κοινωνική δικτύωση και η ένταξη της διαδικτυακής ασφάλειας στα σχολεία. Όλα αυτά τα χρόνια το Δίκτυο INSAFE έχει ασχοληθεί </a:t>
            </a:r>
            <a:r>
              <a:rPr lang="en-US" altLang="en-US" smtClean="0"/>
              <a:t> </a:t>
            </a:r>
            <a:r>
              <a:rPr lang="el-GR" altLang="en-US" smtClean="0"/>
              <a:t>από το διαδικτυακό εκφοβισμό μέχρι το φαινόμενο της κοινωνικής δικτύωσης και τη σύγκλιση των γενεών. </a:t>
            </a:r>
            <a:endParaRPr lang="en-US" altLang="en-US" smtClean="0"/>
          </a:p>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C63209-6710-46B0-9CAF-6707051D7649}"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54777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internet-safety.sch.gr/"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internet-safety.sch.gr/"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internet-safety.sch.g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HGfL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blip>
          <a:srcRect/>
          <a:stretch>
            <a:fillRect/>
          </a:stretch>
        </p:blipFill>
        <p:spPr bwMode="auto">
          <a:xfrm>
            <a:off x="1187624" y="-5878"/>
            <a:ext cx="7956376" cy="1490662"/>
          </a:xfrm>
          <a:prstGeom prst="rect">
            <a:avLst/>
          </a:prstGeom>
          <a:noFill/>
          <a:ln>
            <a:noFill/>
          </a:ln>
          <a:effectLst>
            <a:reflection blurRad="6350" stA="52000" endA="300" endPos="35000" dir="5400000" sy="-100000" algn="bl" rotWithShape="0"/>
          </a:effectLst>
          <a:extLst/>
        </p:spPr>
      </p:pic>
      <p:sp>
        <p:nvSpPr>
          <p:cNvPr id="5"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3"/>
              </a:rPr>
              <a:t>http://</a:t>
            </a:r>
            <a:r>
              <a:rPr lang="en-US" altLang="en-US" sz="1200" dirty="0" smtClean="0">
                <a:solidFill>
                  <a:schemeClr val="tx2"/>
                </a:solidFill>
                <a:hlinkClick r:id="rId3"/>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
        <p:nvSpPr>
          <p:cNvPr id="3" name="Subtitle 2"/>
          <p:cNvSpPr>
            <a:spLocks noGrp="1"/>
          </p:cNvSpPr>
          <p:nvPr>
            <p:ph type="subTitle" idx="1"/>
          </p:nvPr>
        </p:nvSpPr>
        <p:spPr>
          <a:xfrm>
            <a:off x="3995936" y="2492896"/>
            <a:ext cx="4528592"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a:xfrm>
            <a:off x="1187450" y="6356350"/>
            <a:ext cx="2133600" cy="365125"/>
          </a:xfrm>
        </p:spPr>
        <p:txBody>
          <a:bodyPr/>
          <a:lstStyle>
            <a:lvl1pPr>
              <a:defRPr/>
            </a:lvl1pPr>
          </a:lstStyle>
          <a:p>
            <a:pPr>
              <a:defRPr/>
            </a:pPr>
            <a:fld id="{C06D3D71-664F-49F7-AE86-405F26F24EBB}" type="datetimeFigureOut">
              <a:rPr lang="en-US"/>
              <a:pPr>
                <a:defRPr/>
              </a:pPr>
              <a:t>1/27/2015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4924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HGfL Standard">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2"/>
              </a:rPr>
              <a:t>http://</a:t>
            </a:r>
            <a:r>
              <a:rPr lang="en-US" altLang="en-US" sz="1200" dirty="0" smtClean="0">
                <a:solidFill>
                  <a:schemeClr val="tx2"/>
                </a:solidFill>
                <a:hlinkClick r:id="rId2"/>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
        <p:nvSpPr>
          <p:cNvPr id="2" name="Title 1"/>
          <p:cNvSpPr>
            <a:spLocks noGrp="1"/>
          </p:cNvSpPr>
          <p:nvPr>
            <p:ph type="title"/>
          </p:nvPr>
        </p:nvSpPr>
        <p:spPr>
          <a:xfrm>
            <a:off x="457200" y="274638"/>
            <a:ext cx="8229600" cy="706090"/>
          </a:xfrm>
        </p:spPr>
        <p:txBody>
          <a:bodyPr/>
          <a:lstStyle>
            <a:lvl1pPr algn="l">
              <a:defRPr sz="2100" b="1">
                <a:solidFill>
                  <a:schemeClr val="tx2"/>
                </a:solidFill>
              </a:defRPr>
            </a:lvl1pPr>
          </a:lstStyle>
          <a:p>
            <a:r>
              <a:rPr lang="en-US" dirty="0" smtClean="0"/>
              <a:t>Click to edit Master title style</a:t>
            </a:r>
            <a:endParaRPr lang="en-GB" dirty="0"/>
          </a:p>
        </p:txBody>
      </p:sp>
      <p:sp>
        <p:nvSpPr>
          <p:cNvPr id="8" name="Text Placeholder 7"/>
          <p:cNvSpPr>
            <a:spLocks noGrp="1"/>
          </p:cNvSpPr>
          <p:nvPr>
            <p:ph type="body" sz="quarter" idx="13"/>
          </p:nvPr>
        </p:nvSpPr>
        <p:spPr>
          <a:xfrm>
            <a:off x="467544" y="1196752"/>
            <a:ext cx="8208912" cy="4392488"/>
          </a:xfrm>
        </p:spPr>
        <p:txBody>
          <a:bodyPr/>
          <a:lstStyle>
            <a:lvl1pP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2"/>
          <p:cNvSpPr>
            <a:spLocks noGrp="1"/>
          </p:cNvSpPr>
          <p:nvPr>
            <p:ph type="dt" sz="half" idx="14"/>
          </p:nvPr>
        </p:nvSpPr>
        <p:spPr>
          <a:xfrm>
            <a:off x="1258888" y="6356350"/>
            <a:ext cx="2133600" cy="365125"/>
          </a:xfrm>
        </p:spPr>
        <p:txBody>
          <a:bodyPr/>
          <a:lstStyle>
            <a:lvl1pPr>
              <a:defRPr/>
            </a:lvl1pPr>
          </a:lstStyle>
          <a:p>
            <a:pPr>
              <a:defRPr/>
            </a:pPr>
            <a:fld id="{5E914376-F193-4934-AB6F-86B99A15082C}" type="datetimeFigureOut">
              <a:rPr lang="en-US"/>
              <a:pPr>
                <a:defRPr/>
              </a:pPr>
              <a:t>1/27/2015</a:t>
            </a:fld>
            <a:endParaRPr lang="en-GB"/>
          </a:p>
        </p:txBody>
      </p:sp>
      <p:sp>
        <p:nvSpPr>
          <p:cNvPr id="6" name="Slide Number Placeholder 4"/>
          <p:cNvSpPr>
            <a:spLocks noGrp="1"/>
          </p:cNvSpPr>
          <p:nvPr>
            <p:ph type="sldNum" sz="quarter" idx="15"/>
          </p:nvPr>
        </p:nvSpPr>
        <p:spPr/>
        <p:txBody>
          <a:bodyPr/>
          <a:lstStyle>
            <a:lvl1pPr>
              <a:defRPr/>
            </a:lvl1pPr>
          </a:lstStyle>
          <a:p>
            <a:pPr>
              <a:defRPr/>
            </a:pPr>
            <a:fld id="{AB3752FB-EAF0-4B66-9B06-644CAB72BA65}" type="slidenum">
              <a:rPr lang="en-GB" altLang="en-US"/>
              <a:pPr>
                <a:defRPr/>
              </a:pPr>
              <a:t>‹#›</a:t>
            </a:fld>
            <a:endParaRPr lang="en-GB" altLang="en-US"/>
          </a:p>
        </p:txBody>
      </p:sp>
    </p:spTree>
    <p:extLst>
      <p:ext uri="{BB962C8B-B14F-4D97-AF65-F5344CB8AC3E}">
        <p14:creationId xmlns:p14="http://schemas.microsoft.com/office/powerpoint/2010/main" val="260136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2"/>
              </a:rPr>
              <a:t>http://</a:t>
            </a:r>
            <a:r>
              <a:rPr lang="en-US" altLang="en-US" sz="1200" dirty="0" smtClean="0">
                <a:solidFill>
                  <a:schemeClr val="tx2"/>
                </a:solidFill>
                <a:hlinkClick r:id="rId2"/>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Tree>
    <p:extLst>
      <p:ext uri="{BB962C8B-B14F-4D97-AF65-F5344CB8AC3E}">
        <p14:creationId xmlns:p14="http://schemas.microsoft.com/office/powerpoint/2010/main" val="393868959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67DBD60-DA0D-41FB-8CCF-652EE49D45C7}" type="datetimeFigureOut">
              <a:rPr lang="en-US"/>
              <a:pPr>
                <a:defRPr/>
              </a:pPr>
              <a:t>1/27/2015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61F2351-6EF7-4B0D-82AD-BC807E53F5FD}" type="slidenum">
              <a:rPr lang="en-GB" altLang="en-US"/>
              <a:pPr>
                <a:defRPr/>
              </a:pPr>
              <a:t>‹#›</a:t>
            </a:fld>
            <a:endParaRPr lang="en-GB" altLang="en-US"/>
          </a:p>
        </p:txBody>
      </p:sp>
      <p:pic>
        <p:nvPicPr>
          <p:cNvPr id="1031" name="Picture 32" descr="back5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8" y="0"/>
            <a:ext cx="1404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internet-safety.sch.gr/index.php/component/k2/item/180" TargetMode="External"/><Relationship Id="rId3" Type="http://schemas.openxmlformats.org/officeDocument/2006/relationships/image" Target="../media/image19.png"/><Relationship Id="rId7" Type="http://schemas.openxmlformats.org/officeDocument/2006/relationships/hyperlink" Target="http://www.safeline.gr/repor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aferinternet.gr/index.php?parentobjId=Page15" TargetMode="External"/><Relationship Id="rId5" Type="http://schemas.openxmlformats.org/officeDocument/2006/relationships/hyperlink" Target="http://www.saferinternet.gr/" TargetMode="External"/><Relationship Id="rId4" Type="http://schemas.openxmlformats.org/officeDocument/2006/relationships/image" Target="../media/image20.png"/><Relationship Id="rId9" Type="http://schemas.openxmlformats.org/officeDocument/2006/relationships/hyperlink" Target="https://prezi.com/t7jmqcysonv6/sid20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vimeo.com/651484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ferinternet.gr/index.php?action=download&amp;objId=File6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bit.ly/qN0ml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internet-safety.sch.gr/index.php/articles/teens/ww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57513" y="2640013"/>
            <a:ext cx="4529137" cy="860425"/>
          </a:xfrm>
        </p:spPr>
        <p:txBody>
          <a:bodyPr rtlCol="0">
            <a:normAutofit fontScale="77500" lnSpcReduction="20000"/>
          </a:bodyPr>
          <a:lstStyle/>
          <a:p>
            <a:pPr eaLnBrk="1" fontAlgn="auto" hangingPunct="1">
              <a:spcAft>
                <a:spcPts val="0"/>
              </a:spcAft>
              <a:defRPr/>
            </a:pPr>
            <a:r>
              <a:rPr lang="el-GR" sz="3000" i="1" dirty="0"/>
              <a:t>Κατανοώντας τις συνέπειες μίας θετικής ψηφιακής </a:t>
            </a:r>
            <a:r>
              <a:rPr lang="el-GR" sz="3000" i="1" dirty="0" smtClean="0"/>
              <a:t>ταυτότητας</a:t>
            </a:r>
            <a:endParaRPr lang="en-GB" sz="3000" i="1" dirty="0" smtClean="0"/>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500438"/>
            <a:ext cx="4611687"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152525" y="1484313"/>
            <a:ext cx="6405563" cy="9366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3000" b="1" dirty="0" smtClean="0">
                <a:solidFill>
                  <a:schemeClr val="tx1">
                    <a:tint val="75000"/>
                  </a:schemeClr>
                </a:solidFill>
                <a:effectLst>
                  <a:outerShdw blurRad="38100" dist="38100" dir="2700000" algn="tl">
                    <a:srgbClr val="000000">
                      <a:alpha val="43137"/>
                    </a:srgbClr>
                  </a:outerShdw>
                </a:effectLst>
                <a:ea typeface="+mn-ea"/>
              </a:rPr>
              <a:t>“</a:t>
            </a:r>
            <a:r>
              <a:rPr lang="el-GR" sz="3000" b="1" dirty="0" smtClean="0">
                <a:solidFill>
                  <a:schemeClr val="tx1">
                    <a:tint val="75000"/>
                  </a:schemeClr>
                </a:solidFill>
                <a:effectLst>
                  <a:outerShdw blurRad="38100" dist="38100" dir="2700000" algn="tl">
                    <a:srgbClr val="000000">
                      <a:alpha val="43137"/>
                    </a:srgbClr>
                  </a:outerShdw>
                </a:effectLst>
                <a:ea typeface="+mn-ea"/>
              </a:rPr>
              <a:t>Παιδιά </a:t>
            </a:r>
            <a:r>
              <a:rPr lang="el-GR" sz="3000" b="1" dirty="0">
                <a:solidFill>
                  <a:schemeClr val="tx1">
                    <a:tint val="75000"/>
                  </a:schemeClr>
                </a:solidFill>
                <a:effectLst>
                  <a:outerShdw blurRad="38100" dist="38100" dir="2700000" algn="tl">
                    <a:srgbClr val="000000">
                      <a:alpha val="43137"/>
                    </a:srgbClr>
                  </a:outerShdw>
                </a:effectLst>
                <a:ea typeface="+mn-ea"/>
              </a:rPr>
              <a:t>και ψηφιακή </a:t>
            </a:r>
            <a:r>
              <a:rPr lang="el-GR" sz="3000" b="1" dirty="0" smtClean="0">
                <a:solidFill>
                  <a:schemeClr val="tx1">
                    <a:tint val="75000"/>
                  </a:schemeClr>
                </a:solidFill>
                <a:effectLst>
                  <a:outerShdw blurRad="38100" dist="38100" dir="2700000" algn="tl">
                    <a:srgbClr val="000000">
                      <a:alpha val="43137"/>
                    </a:srgbClr>
                  </a:outerShdw>
                </a:effectLst>
                <a:ea typeface="+mn-ea"/>
              </a:rPr>
              <a:t>φήμη</a:t>
            </a:r>
            <a:r>
              <a:rPr lang="en-US" sz="3000" b="1" dirty="0" smtClean="0">
                <a:solidFill>
                  <a:schemeClr val="tx1">
                    <a:tint val="75000"/>
                  </a:schemeClr>
                </a:solidFill>
                <a:effectLst>
                  <a:outerShdw blurRad="38100" dist="38100" dir="2700000" algn="tl">
                    <a:srgbClr val="000000">
                      <a:alpha val="43137"/>
                    </a:srgbClr>
                  </a:outerShdw>
                </a:effectLst>
                <a:ea typeface="+mn-ea"/>
              </a:rPr>
              <a:t>”</a:t>
            </a:r>
            <a:endParaRPr lang="el-GR" sz="3000" dirty="0">
              <a:solidFill>
                <a:schemeClr val="tx1">
                  <a:tint val="75000"/>
                </a:schemeClr>
              </a:solidFill>
              <a:effectLst>
                <a:outerShdw blurRad="38100" dist="38100" dir="2700000" algn="tl">
                  <a:srgbClr val="000000">
                    <a:alpha val="43137"/>
                  </a:srgbClr>
                </a:outerShdw>
              </a:effectLst>
              <a:ea typeface="+mn-ea"/>
            </a:endParaRPr>
          </a:p>
          <a:p>
            <a:pPr eaLnBrk="1" hangingPunct="1">
              <a:defRPr/>
            </a:pPr>
            <a:r>
              <a:rPr lang="en-US" sz="3000" b="1" dirty="0" smtClean="0">
                <a:solidFill>
                  <a:schemeClr val="tx1">
                    <a:tint val="75000"/>
                  </a:schemeClr>
                </a:solidFill>
                <a:ea typeface="+mn-ea"/>
              </a:rPr>
              <a:t> </a:t>
            </a:r>
            <a:endParaRPr lang="en-US" sz="3000" b="1" dirty="0">
              <a:solidFill>
                <a:schemeClr val="tx1">
                  <a:tint val="75000"/>
                </a:schemeClr>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03350" y="274638"/>
            <a:ext cx="7283450" cy="706437"/>
          </a:xfrm>
        </p:spPr>
        <p:txBody>
          <a:bodyPr/>
          <a:lstStyle/>
          <a:p>
            <a:pPr eaLnBrk="1" hangingPunct="1"/>
            <a:r>
              <a:rPr lang="el-GR" altLang="en-US" smtClean="0"/>
              <a:t>Η</a:t>
            </a:r>
            <a:r>
              <a:rPr lang="en-GB" altLang="en-US" smtClean="0"/>
              <a:t> ζωή αλλάζει: 1995 / 2015/ 2030;</a:t>
            </a:r>
            <a:endParaRPr lang="en-US" altLang="en-US" smtClean="0"/>
          </a:p>
        </p:txBody>
      </p:sp>
      <p:pic>
        <p:nvPicPr>
          <p:cNvPr id="25603" name="Picture 7" descr="rgesthuizen_Analogue_mobile_pho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196975"/>
            <a:ext cx="27813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motudo_mobile_phone_with_big_sc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1163" y="1341438"/>
            <a:ext cx="215106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questionmark-76212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3675" y="1700213"/>
            <a:ext cx="2565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Ορθογώνιο 1"/>
          <p:cNvSpPr>
            <a:spLocks noChangeArrowheads="1"/>
          </p:cNvSpPr>
          <p:nvPr/>
        </p:nvSpPr>
        <p:spPr bwMode="auto">
          <a:xfrm>
            <a:off x="4287838" y="2133600"/>
            <a:ext cx="2017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Να μοιράζεσαι ή να μη μοιράζεσαι; ιδού η απορία! </a:t>
            </a:r>
            <a:endParaRPr lang="en-US" altLang="en-US" sz="1800">
              <a:latin typeface="Arial" panose="020B0604020202020204" pitchFamily="34" charset="0"/>
            </a:endParaRPr>
          </a:p>
        </p:txBody>
      </p:sp>
      <p:sp>
        <p:nvSpPr>
          <p:cNvPr id="25607" name="Ορθογώνιο 2"/>
          <p:cNvSpPr>
            <a:spLocks noChangeArrowheads="1"/>
          </p:cNvSpPr>
          <p:nvPr/>
        </p:nvSpPr>
        <p:spPr bwMode="auto">
          <a:xfrm>
            <a:off x="1263650" y="5522913"/>
            <a:ext cx="7921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Ενώ κάποιοι προτιμούν να διατηρούν το προφίλ τους ιδιωτικό, άλλοι θέλουν να μοιράζονται την παραμικρή λεπτομέρεια της ζωής τους με τον κόσμο. Κάποιοι αγαπούν να διαβάζουν τα πάντα για τη ζωή των άλλων, ενώ άλλοι νιώθουν λίγο ενοχλημένοι που κατακλύζονται με άχρηστες πληροφορίες ... </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58888" y="274638"/>
            <a:ext cx="7427912" cy="706437"/>
          </a:xfrm>
        </p:spPr>
        <p:txBody>
          <a:bodyPr/>
          <a:lstStyle/>
          <a:p>
            <a:pPr eaLnBrk="1" hangingPunct="1"/>
            <a:r>
              <a:rPr lang="en-GB" altLang="en-US" smtClean="0"/>
              <a:t>Πώς μετατρέπουμε μία αρνητική εικόνα σε θετική; </a:t>
            </a:r>
            <a:endParaRPr lang="en-US" altLang="en-US" smtClean="0"/>
          </a:p>
        </p:txBody>
      </p:sp>
      <p:sp>
        <p:nvSpPr>
          <p:cNvPr id="6" name="TextBox 5"/>
          <p:cNvSpPr txBox="1"/>
          <p:nvPr/>
        </p:nvSpPr>
        <p:spPr>
          <a:xfrm>
            <a:off x="1223963" y="981075"/>
            <a:ext cx="5292725" cy="708025"/>
          </a:xfrm>
          <a:prstGeom prst="rect">
            <a:avLst/>
          </a:prstGeom>
          <a:noFill/>
        </p:spPr>
        <p:txBody>
          <a:bodyPr>
            <a:spAutoFit/>
          </a:bodyPr>
          <a:lstStyle/>
          <a:p>
            <a:pPr eaLnBrk="1" hangingPunct="1">
              <a:defRPr/>
            </a:pPr>
            <a:r>
              <a:rPr lang="en-GB" sz="2000" dirty="0" err="1">
                <a:latin typeface="+mn-lt"/>
                <a:cs typeface="Arial" charset="0"/>
              </a:rPr>
              <a:t>Αν</a:t>
            </a:r>
            <a:r>
              <a:rPr lang="en-GB" sz="2000" dirty="0">
                <a:latin typeface="+mn-lt"/>
                <a:cs typeface="Arial" charset="0"/>
              </a:rPr>
              <a:t>αρτώντας ανάλογο περιεχόμενο και αναδεικνύοντας τα θετικά στοιχεία</a:t>
            </a:r>
            <a:endParaRPr lang="en-US" sz="2000" dirty="0">
              <a:latin typeface="+mn-lt"/>
              <a:cs typeface="Arial" charset="0"/>
            </a:endParaRPr>
          </a:p>
        </p:txBody>
      </p:sp>
      <p:sp>
        <p:nvSpPr>
          <p:cNvPr id="7" name="TextBox 6"/>
          <p:cNvSpPr txBox="1"/>
          <p:nvPr/>
        </p:nvSpPr>
        <p:spPr>
          <a:xfrm>
            <a:off x="1223963" y="1700213"/>
            <a:ext cx="4321175" cy="708025"/>
          </a:xfrm>
          <a:prstGeom prst="rect">
            <a:avLst/>
          </a:prstGeom>
          <a:noFill/>
        </p:spPr>
        <p:txBody>
          <a:bodyPr>
            <a:spAutoFit/>
          </a:bodyPr>
          <a:lstStyle/>
          <a:p>
            <a:pPr eaLnBrk="1" hangingPunct="1">
              <a:defRPr/>
            </a:pPr>
            <a:r>
              <a:rPr lang="en-GB" sz="2000" dirty="0" err="1">
                <a:latin typeface="+mn-lt"/>
                <a:cs typeface="Arial" charset="0"/>
              </a:rPr>
              <a:t>Χρησιμο</a:t>
            </a:r>
            <a:r>
              <a:rPr lang="en-GB" sz="2000" dirty="0">
                <a:latin typeface="+mn-lt"/>
                <a:cs typeface="Arial" charset="0"/>
              </a:rPr>
              <a:t>ποιώντας τα ΜΚΔ με σύνεση και συνεργατική διάθεση</a:t>
            </a:r>
            <a:endParaRPr lang="en-US" sz="2000" dirty="0">
              <a:latin typeface="+mn-lt"/>
              <a:cs typeface="Arial" charset="0"/>
            </a:endParaRPr>
          </a:p>
        </p:txBody>
      </p:sp>
      <p:sp>
        <p:nvSpPr>
          <p:cNvPr id="8" name="TextBox 7"/>
          <p:cNvSpPr txBox="1"/>
          <p:nvPr/>
        </p:nvSpPr>
        <p:spPr>
          <a:xfrm>
            <a:off x="1187450" y="4652963"/>
            <a:ext cx="6840538" cy="1631950"/>
          </a:xfrm>
          <a:prstGeom prst="rect">
            <a:avLst/>
          </a:prstGeom>
          <a:noFill/>
        </p:spPr>
        <p:txBody>
          <a:bodyPr>
            <a:spAutoFit/>
          </a:bodyPr>
          <a:lstStyle/>
          <a:p>
            <a:pPr eaLnBrk="1" hangingPunct="1">
              <a:defRPr/>
            </a:pPr>
            <a:r>
              <a:rPr lang="el-GR" sz="2000" b="1" dirty="0">
                <a:latin typeface="+mn-lt"/>
                <a:cs typeface="Arial" charset="0"/>
              </a:rPr>
              <a:t>Πρόσεχε τι δημοσιεύεις</a:t>
            </a:r>
            <a:r>
              <a:rPr lang="en-US" sz="2000" dirty="0">
                <a:latin typeface="+mn-lt"/>
                <a:cs typeface="Arial" charset="0"/>
              </a:rPr>
              <a:t>:</a:t>
            </a:r>
            <a:r>
              <a:rPr lang="el-GR" sz="2000" dirty="0">
                <a:latin typeface="+mn-lt"/>
                <a:cs typeface="Arial" charset="0"/>
              </a:rPr>
              <a:t> Φωτογραφίες και σχόλια μπορούν να παραμείνουν στο Διαδίκτυο επ’ αόριστον και βρίσκονται σε </a:t>
            </a:r>
            <a:r>
              <a:rPr lang="en-US" sz="2000" dirty="0" err="1">
                <a:latin typeface="+mn-lt"/>
                <a:cs typeface="Arial" charset="0"/>
              </a:rPr>
              <a:t>δημόσι</a:t>
            </a:r>
            <a:r>
              <a:rPr lang="en-US" sz="2000" dirty="0">
                <a:latin typeface="+mn-lt"/>
                <a:cs typeface="Arial" charset="0"/>
              </a:rPr>
              <a:t>α </a:t>
            </a:r>
            <a:r>
              <a:rPr lang="el-GR" sz="2000" dirty="0">
                <a:latin typeface="+mn-lt"/>
                <a:cs typeface="Arial" charset="0"/>
              </a:rPr>
              <a:t>θέα (μπορούν να τις δουν οι γονείς σου, οι γείτονες, οι </a:t>
            </a:r>
            <a:r>
              <a:rPr lang="en-US" sz="2000" dirty="0" err="1">
                <a:latin typeface="+mn-lt"/>
                <a:cs typeface="Arial" charset="0"/>
              </a:rPr>
              <a:t>εκ</a:t>
            </a:r>
            <a:r>
              <a:rPr lang="en-US" sz="2000" dirty="0">
                <a:latin typeface="+mn-lt"/>
                <a:cs typeface="Arial" charset="0"/>
              </a:rPr>
              <a:t>παιδευτικοί</a:t>
            </a:r>
            <a:r>
              <a:rPr lang="el-GR" sz="2000" dirty="0">
                <a:latin typeface="+mn-lt"/>
                <a:cs typeface="Arial" charset="0"/>
              </a:rPr>
              <a:t>, οι μέλλοντες εργοδότες σου, διάφοροι άγνωστοι). Σκέψου λοιπόν καλά, προτού δημοσιεύσεις κάτι!</a:t>
            </a:r>
            <a:endParaRPr lang="en-US" sz="2000" dirty="0">
              <a:latin typeface="+mn-lt"/>
              <a:cs typeface="Arial" charset="0"/>
            </a:endParaRPr>
          </a:p>
        </p:txBody>
      </p:sp>
      <p:pic>
        <p:nvPicPr>
          <p:cNvPr id="27654" name="Picture 9" descr="Cooperation_by_Merlin2525.png"/>
          <p:cNvPicPr>
            <a:picLocks noChangeAspect="1"/>
          </p:cNvPicPr>
          <p:nvPr/>
        </p:nvPicPr>
        <p:blipFill>
          <a:blip r:embed="rId3">
            <a:extLst>
              <a:ext uri="{28A0092B-C50C-407E-A947-70E740481C1C}">
                <a14:useLocalDpi xmlns:a14="http://schemas.microsoft.com/office/drawing/2010/main" val="0"/>
              </a:ext>
            </a:extLst>
          </a:blip>
          <a:srcRect b="21651"/>
          <a:stretch>
            <a:fillRect/>
          </a:stretch>
        </p:blipFill>
        <p:spPr bwMode="auto">
          <a:xfrm>
            <a:off x="2700338" y="188913"/>
            <a:ext cx="6273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6988"/>
            <a:ext cx="4983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1258888" y="274638"/>
            <a:ext cx="1584325" cy="1138237"/>
          </a:xfrm>
        </p:spPr>
        <p:txBody>
          <a:bodyPr/>
          <a:lstStyle/>
          <a:p>
            <a:r>
              <a:rPr lang="en-US" altLang="en-US" smtClean="0"/>
              <a:t>“Το </a:t>
            </a:r>
            <a:br>
              <a:rPr lang="en-US" altLang="en-US" smtClean="0"/>
            </a:br>
            <a:r>
              <a:rPr lang="en-US" altLang="en-US" smtClean="0"/>
              <a:t>Διαδίκτυο </a:t>
            </a:r>
            <a:br>
              <a:rPr lang="en-US" altLang="en-US" smtClean="0"/>
            </a:br>
            <a:r>
              <a:rPr lang="en-US" altLang="en-US" smtClean="0"/>
              <a:t>είμαστε εμείς”…</a:t>
            </a:r>
          </a:p>
        </p:txBody>
      </p:sp>
      <p:sp>
        <p:nvSpPr>
          <p:cNvPr id="2" name="Rectangle 1"/>
          <p:cNvSpPr/>
          <p:nvPr/>
        </p:nvSpPr>
        <p:spPr>
          <a:xfrm>
            <a:off x="7019925" y="1327150"/>
            <a:ext cx="2141538" cy="2678113"/>
          </a:xfrm>
          <a:prstGeom prst="rect">
            <a:avLst/>
          </a:prstGeom>
        </p:spPr>
        <p:txBody>
          <a:bodyPr>
            <a:spAutoFit/>
          </a:bodyPr>
          <a:lstStyle/>
          <a:p>
            <a:pPr eaLnBrk="1" hangingPunct="1">
              <a:defRPr/>
            </a:pPr>
            <a:r>
              <a:rPr lang="en-US" sz="2100" b="1" dirty="0">
                <a:solidFill>
                  <a:schemeClr val="tx2"/>
                </a:solidFill>
                <a:latin typeface="+mj-lt"/>
                <a:ea typeface="+mj-ea"/>
                <a:cs typeface="+mj-cs"/>
              </a:rPr>
              <a:t>“</a:t>
            </a:r>
            <a:r>
              <a:rPr lang="el-GR" sz="2100" b="1" dirty="0">
                <a:solidFill>
                  <a:schemeClr val="tx2"/>
                </a:solidFill>
                <a:latin typeface="+mj-lt"/>
                <a:ea typeface="+mj-ea"/>
                <a:cs typeface="+mj-cs"/>
              </a:rPr>
              <a:t>Αν αποκαλύ</a:t>
            </a:r>
            <a:r>
              <a:rPr lang="en-US" sz="2100" b="1" dirty="0">
                <a:solidFill>
                  <a:schemeClr val="tx2"/>
                </a:solidFill>
                <a:latin typeface="+mj-lt"/>
                <a:ea typeface="+mj-ea"/>
                <a:cs typeface="+mj-cs"/>
              </a:rPr>
              <a:t>πτ</a:t>
            </a:r>
            <a:r>
              <a:rPr lang="el-GR" sz="2100" b="1" dirty="0">
                <a:solidFill>
                  <a:schemeClr val="tx2"/>
                </a:solidFill>
                <a:latin typeface="+mj-lt"/>
                <a:ea typeface="+mj-ea"/>
                <a:cs typeface="+mj-cs"/>
              </a:rPr>
              <a:t>ε</a:t>
            </a:r>
            <a:r>
              <a:rPr lang="en-US" sz="2100" b="1" dirty="0" err="1">
                <a:solidFill>
                  <a:schemeClr val="tx2"/>
                </a:solidFill>
                <a:latin typeface="+mj-lt"/>
                <a:ea typeface="+mj-ea"/>
                <a:cs typeface="+mj-cs"/>
              </a:rPr>
              <a:t>τε</a:t>
            </a:r>
            <a:r>
              <a:rPr lang="el-GR" sz="2100" b="1" dirty="0">
                <a:solidFill>
                  <a:schemeClr val="tx2"/>
                </a:solidFill>
                <a:latin typeface="+mj-lt"/>
                <a:ea typeface="+mj-ea"/>
                <a:cs typeface="+mj-cs"/>
              </a:rPr>
              <a:t> τα μυστικά σας στον </a:t>
            </a:r>
            <a:r>
              <a:rPr lang="en-US" sz="2100" b="1" dirty="0" err="1">
                <a:solidFill>
                  <a:schemeClr val="tx2"/>
                </a:solidFill>
                <a:latin typeface="+mj-lt"/>
                <a:ea typeface="+mj-ea"/>
                <a:cs typeface="+mj-cs"/>
              </a:rPr>
              <a:t>άνεμο</a:t>
            </a:r>
            <a:r>
              <a:rPr lang="el-GR" sz="2100" b="1" dirty="0">
                <a:solidFill>
                  <a:schemeClr val="tx2"/>
                </a:solidFill>
                <a:latin typeface="+mj-lt"/>
                <a:ea typeface="+mj-ea"/>
                <a:cs typeface="+mj-cs"/>
              </a:rPr>
              <a:t>, δεν θα πρέπει να τον κατηγορ</a:t>
            </a:r>
            <a:r>
              <a:rPr lang="en-US" sz="2100" b="1" dirty="0" err="1">
                <a:solidFill>
                  <a:schemeClr val="tx2"/>
                </a:solidFill>
                <a:latin typeface="+mj-lt"/>
                <a:ea typeface="+mj-ea"/>
                <a:cs typeface="+mj-cs"/>
              </a:rPr>
              <a:t>είτε</a:t>
            </a:r>
            <a:r>
              <a:rPr lang="el-GR" sz="2100" b="1" dirty="0">
                <a:solidFill>
                  <a:schemeClr val="tx2"/>
                </a:solidFill>
                <a:latin typeface="+mj-lt"/>
                <a:ea typeface="+mj-ea"/>
                <a:cs typeface="+mj-cs"/>
              </a:rPr>
              <a:t> για την αποκάλυψη τους στα δέντρα</a:t>
            </a:r>
            <a:r>
              <a:rPr lang="en-US" sz="2100" b="1" dirty="0">
                <a:solidFill>
                  <a:schemeClr val="tx2"/>
                </a:solidFill>
                <a:latin typeface="+mj-lt"/>
                <a:ea typeface="+mj-ea"/>
                <a:cs typeface="+mj-c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58888" y="214313"/>
            <a:ext cx="7399337" cy="706437"/>
          </a:xfrm>
        </p:spPr>
        <p:txBody>
          <a:bodyPr/>
          <a:lstStyle/>
          <a:p>
            <a:r>
              <a:rPr lang="en-GB" altLang="en-US" smtClean="0"/>
              <a:t>Αντί επιλόγου...</a:t>
            </a:r>
            <a:endParaRPr lang="en-US" altLang="en-US" smtClean="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205038"/>
            <a:ext cx="3222625"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03350" y="912813"/>
            <a:ext cx="4105275" cy="5324475"/>
          </a:xfrm>
          <a:prstGeom prst="rect">
            <a:avLst/>
          </a:prstGeom>
        </p:spPr>
        <p:txBody>
          <a:bodyPr>
            <a:spAutoFit/>
          </a:bodyPr>
          <a:lstStyle/>
          <a:p>
            <a:pPr eaLnBrk="1" hangingPunct="1">
              <a:defRPr/>
            </a:pPr>
            <a:r>
              <a:rPr lang="en-US" sz="2000" dirty="0">
                <a:latin typeface="+mn-lt"/>
                <a:cs typeface="Arial" charset="0"/>
              </a:rPr>
              <a:t>‘</a:t>
            </a:r>
            <a:r>
              <a:rPr lang="el-GR" sz="2000" i="1" dirty="0">
                <a:latin typeface="+mn-lt"/>
                <a:cs typeface="Arial" charset="0"/>
              </a:rPr>
              <a:t>Ο χρόνος σας είναι περιορισμένος. Μην τον σπαταλάτε, λοιπόν, ζώντας τη ζωή κάποιου άλλου ανθρώπου. Μην παγιδευτείτε από το δόγμα το</a:t>
            </a:r>
            <a:r>
              <a:rPr lang="en-US" sz="2000" i="1" dirty="0">
                <a:latin typeface="+mn-lt"/>
                <a:cs typeface="Arial" charset="0"/>
              </a:rPr>
              <a:t>υ</a:t>
            </a:r>
            <a:r>
              <a:rPr lang="el-GR" sz="2000" i="1" dirty="0">
                <a:latin typeface="+mn-lt"/>
                <a:cs typeface="Arial" charset="0"/>
              </a:rPr>
              <a:t> να ζείτε από τα αγαθά της σκέψης ενός άλλου. Μην αφήσ</a:t>
            </a:r>
            <a:r>
              <a:rPr lang="en-US" sz="2000" i="1" dirty="0">
                <a:latin typeface="+mn-lt"/>
                <a:cs typeface="Arial" charset="0"/>
              </a:rPr>
              <a:t>ε</a:t>
            </a:r>
            <a:r>
              <a:rPr lang="el-GR" sz="2000" i="1" dirty="0">
                <a:latin typeface="+mn-lt"/>
                <a:cs typeface="Arial" charset="0"/>
              </a:rPr>
              <a:t>τε το θόρυβο από την άποψη άλλων ανθρώπων να πνίξει τη δική σας, εσωτερική φωνή. Και, το πιο σημαντικό απ' όλα, να έχετε πάντα το θάρρος να ακολουθείτε την καρδιά και τ</a:t>
            </a:r>
            <a:r>
              <a:rPr lang="en-US" sz="2000" i="1" dirty="0">
                <a:latin typeface="+mn-lt"/>
                <a:cs typeface="Arial" charset="0"/>
              </a:rPr>
              <a:t>η </a:t>
            </a:r>
            <a:r>
              <a:rPr lang="en-US" sz="2000" i="1" dirty="0" err="1">
                <a:latin typeface="+mn-lt"/>
                <a:cs typeface="Arial" charset="0"/>
              </a:rPr>
              <a:t>δι</a:t>
            </a:r>
            <a:r>
              <a:rPr lang="en-US" sz="2000" i="1" dirty="0">
                <a:latin typeface="+mn-lt"/>
                <a:cs typeface="Arial" charset="0"/>
              </a:rPr>
              <a:t>αίσθησή </a:t>
            </a:r>
            <a:r>
              <a:rPr lang="el-GR" sz="2000" i="1" dirty="0">
                <a:latin typeface="+mn-lt"/>
                <a:cs typeface="Arial" charset="0"/>
              </a:rPr>
              <a:t>σας. Αυτά τα δύο, κάπως, πάντοτε, γνωρίζουν ήδη τι εσύ πραγματικά</a:t>
            </a:r>
            <a:r>
              <a:rPr lang="en-US" sz="2000" i="1" dirty="0">
                <a:latin typeface="+mn-lt"/>
                <a:cs typeface="Arial" charset="0"/>
              </a:rPr>
              <a:t> </a:t>
            </a:r>
            <a:r>
              <a:rPr lang="el-GR" sz="2000" i="1" dirty="0">
                <a:latin typeface="+mn-lt"/>
                <a:cs typeface="Arial" charset="0"/>
              </a:rPr>
              <a:t>θέλεις να γίνεις. </a:t>
            </a:r>
            <a:r>
              <a:rPr lang="en-US" sz="2000" i="1" dirty="0" err="1">
                <a:latin typeface="+mn-lt"/>
                <a:cs typeface="Arial" charset="0"/>
              </a:rPr>
              <a:t>Όλ</a:t>
            </a:r>
            <a:r>
              <a:rPr lang="en-US" sz="2000" i="1" dirty="0">
                <a:latin typeface="+mn-lt"/>
                <a:cs typeface="Arial" charset="0"/>
              </a:rPr>
              <a:t>α τα υπόλοιπα ε</a:t>
            </a:r>
            <a:r>
              <a:rPr lang="el-GR" sz="2000" i="1" dirty="0">
                <a:latin typeface="+mn-lt"/>
                <a:cs typeface="Arial" charset="0"/>
              </a:rPr>
              <a:t>ίναι δευτερεύοντα</a:t>
            </a:r>
            <a:r>
              <a:rPr lang="en-US" sz="2000" i="1" dirty="0">
                <a:latin typeface="+mn-lt"/>
                <a:cs typeface="Arial" charset="0"/>
              </a:rPr>
              <a:t>.</a:t>
            </a:r>
            <a:r>
              <a:rPr lang="el-GR" sz="2000" i="1" dirty="0">
                <a:latin typeface="+mn-lt"/>
                <a:cs typeface="Arial" charset="0"/>
              </a:rPr>
              <a:t>.</a:t>
            </a:r>
            <a:r>
              <a:rPr lang="en-US" sz="2000" dirty="0">
                <a:latin typeface="+mn-lt"/>
                <a:cs typeface="Arial" charset="0"/>
              </a:rPr>
              <a:t>.’</a:t>
            </a:r>
          </a:p>
          <a:p>
            <a:pPr eaLnBrk="1" hangingPunct="1">
              <a:defRPr/>
            </a:pPr>
            <a:endParaRPr lang="en-GB" sz="2000" dirty="0">
              <a:latin typeface="+mn-lt"/>
              <a:cs typeface="Arial" charset="0"/>
            </a:endParaRPr>
          </a:p>
          <a:p>
            <a:pPr eaLnBrk="1" hangingPunct="1">
              <a:defRPr/>
            </a:pPr>
            <a:r>
              <a:rPr lang="en-GB" sz="2000" dirty="0">
                <a:latin typeface="+mn-lt"/>
                <a:cs typeface="Arial" charset="0"/>
              </a:rPr>
              <a:t>S</a:t>
            </a:r>
            <a:r>
              <a:rPr lang="en-US" sz="2000" dirty="0" err="1">
                <a:latin typeface="+mn-lt"/>
                <a:cs typeface="Arial" charset="0"/>
              </a:rPr>
              <a:t>teve</a:t>
            </a:r>
            <a:r>
              <a:rPr lang="en-US" sz="2000" dirty="0">
                <a:latin typeface="+mn-lt"/>
                <a:cs typeface="Arial" charset="0"/>
              </a:rPr>
              <a:t> </a:t>
            </a:r>
            <a:r>
              <a:rPr lang="en-GB" sz="2000" dirty="0">
                <a:latin typeface="+mn-lt"/>
                <a:cs typeface="Arial" charset="0"/>
              </a:rPr>
              <a:t>Jobs, </a:t>
            </a:r>
            <a:r>
              <a:rPr lang="en-US" sz="2000" dirty="0" err="1">
                <a:latin typeface="+mn-lt"/>
                <a:cs typeface="Arial" charset="0"/>
              </a:rPr>
              <a:t>Ιούνιος</a:t>
            </a:r>
            <a:r>
              <a:rPr lang="en-US" sz="2000" dirty="0">
                <a:latin typeface="+mn-lt"/>
                <a:cs typeface="Arial" charset="0"/>
              </a:rPr>
              <a:t> </a:t>
            </a:r>
            <a:r>
              <a:rPr lang="en-GB" sz="2000" dirty="0">
                <a:latin typeface="+mn-lt"/>
                <a:cs typeface="Arial" charset="0"/>
              </a:rPr>
              <a:t>2005</a:t>
            </a:r>
            <a:endParaRPr lang="en-US" sz="2000" dirty="0">
              <a:latin typeface="+mn-lt"/>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63713" y="333375"/>
            <a:ext cx="7380287" cy="1714500"/>
            <a:chOff x="76204" y="1390653"/>
            <a:chExt cx="7380309" cy="1714494"/>
          </a:xfrm>
        </p:grpSpPr>
        <p:pic>
          <p:nvPicPr>
            <p:cNvPr id="33796" name="Picture 3" descr="C:\Users\chadl\Desktop\M2928 - Internet Safety Decks\misc_ms_approved\question help blue 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4" y="1390653"/>
              <a:ext cx="1714494" cy="171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itle 1"/>
            <p:cNvSpPr txBox="1">
              <a:spLocks/>
            </p:cNvSpPr>
            <p:nvPr/>
          </p:nvSpPr>
          <p:spPr bwMode="auto">
            <a:xfrm>
              <a:off x="1790709" y="1676402"/>
              <a:ext cx="5665804" cy="114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3600">
                  <a:solidFill>
                    <a:srgbClr val="C4BD97"/>
                  </a:solidFill>
                  <a:latin typeface="Segoe UI" panose="020B0502040204020203" pitchFamily="34" charset="0"/>
                  <a:cs typeface="Segoe UI" panose="020B0502040204020203" pitchFamily="34" charset="0"/>
                  <a:sym typeface="Lucida Grande"/>
                </a:rPr>
                <a:t>Σημεία αναφοράς:</a:t>
              </a:r>
              <a:endParaRPr lang="en-US" altLang="en-US" sz="2400">
                <a:solidFill>
                  <a:srgbClr val="E46C0A"/>
                </a:solidFill>
                <a:latin typeface="Segoe UI" panose="020B0502040204020203" pitchFamily="34" charset="0"/>
                <a:cs typeface="Segoe UI" panose="020B0502040204020203" pitchFamily="34" charset="0"/>
                <a:sym typeface="Gill Sans"/>
              </a:endParaRPr>
            </a:p>
          </p:txBody>
        </p:sp>
      </p:grpSp>
      <p:sp>
        <p:nvSpPr>
          <p:cNvPr id="10" name="Content Placeholder 2"/>
          <p:cNvSpPr txBox="1">
            <a:spLocks/>
          </p:cNvSpPr>
          <p:nvPr/>
        </p:nvSpPr>
        <p:spPr bwMode="auto">
          <a:xfrm>
            <a:off x="1187450" y="1916113"/>
            <a:ext cx="795655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Ελληνικό Κέντρο Ασφαλούς Διαδικτύου</a:t>
            </a:r>
            <a:r>
              <a:rPr lang="en-US" altLang="en-US" sz="2400">
                <a:solidFill>
                  <a:srgbClr val="C4BD97"/>
                </a:solidFill>
                <a:latin typeface="Segoe UI" panose="020B0502040204020203" pitchFamily="34" charset="0"/>
                <a:cs typeface="Segoe UI" panose="020B0502040204020203" pitchFamily="34" charset="0"/>
                <a:sym typeface="Lucida Grande"/>
              </a:rPr>
              <a:t>: </a:t>
            </a:r>
            <a:r>
              <a:rPr lang="en-US" altLang="en-US" sz="2400">
                <a:solidFill>
                  <a:srgbClr val="C4BD97"/>
                </a:solidFill>
                <a:latin typeface="Segoe UI" panose="020B0502040204020203" pitchFamily="34" charset="0"/>
                <a:cs typeface="Segoe UI" panose="020B0502040204020203" pitchFamily="34" charset="0"/>
                <a:sym typeface="Lucida Grande"/>
                <a:hlinkClick r:id="rId5"/>
              </a:rPr>
              <a:t>http://www.saferinternet.gr/</a:t>
            </a:r>
            <a:r>
              <a:rPr lang="el-GR" altLang="en-US" sz="2400">
                <a:solidFill>
                  <a:srgbClr val="C4BD97"/>
                </a:solidFill>
                <a:latin typeface="Segoe UI" panose="020B0502040204020203" pitchFamily="34" charset="0"/>
                <a:cs typeface="Segoe UI" panose="020B0502040204020203" pitchFamily="34" charset="0"/>
                <a:sym typeface="Lucida Grande"/>
              </a:rPr>
              <a:t> </a:t>
            </a:r>
            <a:r>
              <a:rPr lang="en-US" altLang="en-US" sz="2400">
                <a:solidFill>
                  <a:srgbClr val="C4BD97"/>
                </a:solidFill>
                <a:latin typeface="Segoe UI" panose="020B0502040204020203" pitchFamily="34" charset="0"/>
                <a:cs typeface="Segoe UI" panose="020B0502040204020203" pitchFamily="34" charset="0"/>
                <a:sym typeface="Lucida Grande"/>
              </a:rPr>
              <a:t>&lt;Πιο συγκεκριμένα&gt;</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u="sng">
                <a:hlinkClick r:id="rId6"/>
              </a:rPr>
              <a:t>http://saferinternet.gr/index.php?parentobjId=Page15</a:t>
            </a:r>
            <a:endParaRPr lang="en-US" altLang="en-US" sz="2400">
              <a:solidFill>
                <a:srgbClr val="C4BD97"/>
              </a:solidFill>
              <a:latin typeface="Segoe UI" panose="020B0502040204020203" pitchFamily="34" charset="0"/>
              <a:cs typeface="Segoe UI" panose="020B0502040204020203" pitchFamily="34" charset="0"/>
              <a:sym typeface="Lucida Grande"/>
            </a:endParaRPr>
          </a:p>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Καταγγείλετε παράνομο περιεχόμενο στο Διαδίκτυο</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a:solidFill>
                  <a:srgbClr val="C4BD97"/>
                </a:solidFill>
                <a:latin typeface="Segoe UI" panose="020B0502040204020203" pitchFamily="34" charset="0"/>
                <a:cs typeface="Segoe UI" panose="020B0502040204020203" pitchFamily="34" charset="0"/>
                <a:sym typeface="Lucida Grande"/>
                <a:hlinkClick r:id="rId7"/>
              </a:rPr>
              <a:t>http://www.safeline.gr/report/</a:t>
            </a:r>
            <a:r>
              <a:rPr lang="el-GR" altLang="en-US" sz="2400">
                <a:solidFill>
                  <a:srgbClr val="C4BD97"/>
                </a:solidFill>
                <a:latin typeface="Segoe UI" panose="020B0502040204020203" pitchFamily="34" charset="0"/>
                <a:cs typeface="Segoe UI" panose="020B0502040204020203" pitchFamily="34" charset="0"/>
                <a:sym typeface="Lucida Grande"/>
              </a:rPr>
              <a:t> </a:t>
            </a:r>
            <a:endParaRPr lang="en-US" altLang="en-US" sz="2400">
              <a:solidFill>
                <a:srgbClr val="C4BD97"/>
              </a:solidFill>
              <a:latin typeface="Segoe UI" panose="020B0502040204020203" pitchFamily="34" charset="0"/>
              <a:cs typeface="Segoe UI" panose="020B0502040204020203" pitchFamily="34" charset="0"/>
              <a:sym typeface="Lucida Grande"/>
            </a:endParaRPr>
          </a:p>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Και φυσικά...</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a:hlinkClick r:id="rId8"/>
              </a:rPr>
              <a:t>http://internet -safety.sch.gr/</a:t>
            </a:r>
            <a:r>
              <a:rPr lang="en-US" altLang="en-US" sz="2400"/>
              <a:t> Επιλογή Έφηβοι</a:t>
            </a:r>
          </a:p>
          <a:p>
            <a:pPr>
              <a:lnSpc>
                <a:spcPct val="120000"/>
              </a:lnSpc>
              <a:spcBef>
                <a:spcPts val="500"/>
              </a:spcBef>
              <a:buClr>
                <a:srgbClr val="6BBD46"/>
              </a:buClr>
              <a:buSzPct val="122000"/>
              <a:buFontTx/>
              <a:buBlip>
                <a:blip r:embed="rId4"/>
              </a:buBlip>
            </a:pPr>
            <a:r>
              <a:rPr lang="en-US" altLang="en-US" sz="2400"/>
              <a:t>SID 2015: </a:t>
            </a:r>
            <a:r>
              <a:rPr lang="en-US" altLang="en-US" sz="2400">
                <a:solidFill>
                  <a:srgbClr val="C4BD97"/>
                </a:solidFill>
                <a:latin typeface="Segoe UI" panose="020B0502040204020203" pitchFamily="34" charset="0"/>
                <a:cs typeface="Segoe UI" panose="020B0502040204020203" pitchFamily="34" charset="0"/>
                <a:sym typeface="Lucida Grande"/>
                <a:hlinkClick r:id="rId9"/>
              </a:rPr>
              <a:t>https://prezi.com/t7jmqcysonv6/sid2015</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endParaRPr lang="en-US" altLang="en-US" sz="2400">
              <a:solidFill>
                <a:srgbClr val="C4BD97"/>
              </a:solidFill>
              <a:latin typeface="Segoe UI" panose="020B0502040204020203" pitchFamily="34" charset="0"/>
              <a:cs typeface="Segoe UI" panose="020B0502040204020203" pitchFamily="34" charset="0"/>
              <a:sym typeface="Lucida Grand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4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nodeType="afterGroup">
                            <p:stCondLst>
                              <p:cond delay="1400"/>
                            </p:stCondLst>
                            <p:childTnLst>
                              <p:par>
                                <p:cTn id="13" presetID="10" presetClass="entr" presetSubtype="0" fill="hold" grpId="0" nodeType="afterEffect">
                                  <p:stCondLst>
                                    <p:cond delay="40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nodeType="afterGroup">
                            <p:stCondLst>
                              <p:cond delay="2300"/>
                            </p:stCondLst>
                            <p:childTnLst>
                              <p:par>
                                <p:cTn id="17" presetID="10" presetClass="entr" presetSubtype="0" fill="hold" grpId="0" nodeType="afterEffect">
                                  <p:stCondLst>
                                    <p:cond delay="40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4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l="11414" t="36179" b="18353"/>
          <a:stretch>
            <a:fillRect/>
          </a:stretch>
        </p:blipFill>
        <p:spPr bwMode="auto">
          <a:xfrm>
            <a:off x="1187450" y="0"/>
            <a:ext cx="7956550"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238125"/>
            <a:ext cx="457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120000"/>
              </a:lnSpc>
              <a:spcBef>
                <a:spcPts val="500"/>
              </a:spcBef>
              <a:buClr>
                <a:srgbClr val="6BBD46"/>
              </a:buClr>
              <a:buSzPct val="122000"/>
              <a:buFontTx/>
              <a:buNone/>
            </a:pPr>
            <a:r>
              <a:rPr lang="el-GR" altLang="en-US" sz="1800" b="1" i="1">
                <a:latin typeface="Segoe UI" panose="020B0502040204020203" pitchFamily="34" charset="0"/>
                <a:cs typeface="Segoe UI" panose="020B0502040204020203" pitchFamily="34" charset="0"/>
                <a:sym typeface="Lucida Grande"/>
              </a:rPr>
              <a:t>Εξυπνάδα είναι να είσαι ασφαλής</a:t>
            </a:r>
            <a:r>
              <a:rPr lang="en-US" altLang="en-US" sz="1800" b="1" i="1">
                <a:latin typeface="Segoe UI" panose="020B0502040204020203" pitchFamily="34" charset="0"/>
                <a:cs typeface="Segoe UI" panose="020B0502040204020203" pitchFamily="34" charset="0"/>
                <a:sym typeface="Lucida Grande"/>
              </a:rPr>
              <a:t>!</a:t>
            </a:r>
          </a:p>
        </p:txBody>
      </p:sp>
      <p:sp>
        <p:nvSpPr>
          <p:cNvPr id="4" name="Cloud Callout 3"/>
          <p:cNvSpPr/>
          <p:nvPr/>
        </p:nvSpPr>
        <p:spPr>
          <a:xfrm>
            <a:off x="3546475" y="836613"/>
            <a:ext cx="3130550" cy="936625"/>
          </a:xfrm>
          <a:prstGeom prst="cloudCallout">
            <a:avLst>
              <a:gd name="adj1" fmla="val -47190"/>
              <a:gd name="adj2" fmla="val 1154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Δες</a:t>
            </a:r>
            <a:r>
              <a:rPr lang="en-US" dirty="0"/>
              <a:t> επ</a:t>
            </a:r>
            <a:r>
              <a:rPr lang="en-US" dirty="0" err="1"/>
              <a:t>ίσης</a:t>
            </a:r>
            <a:r>
              <a:rPr lang="en-US" dirty="0"/>
              <a:t> </a:t>
            </a:r>
            <a:r>
              <a:rPr lang="en-US" dirty="0" err="1"/>
              <a:t>το</a:t>
            </a:r>
            <a:r>
              <a:rPr lang="en-US" dirty="0"/>
              <a:t> </a:t>
            </a:r>
            <a:r>
              <a:rPr lang="en-US" dirty="0">
                <a:hlinkClick r:id="rId4"/>
              </a:rPr>
              <a:t>https://vimeo.com/65148460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58888" y="274638"/>
            <a:ext cx="7427912" cy="706437"/>
          </a:xfrm>
        </p:spPr>
        <p:txBody>
          <a:bodyPr/>
          <a:lstStyle/>
          <a:p>
            <a:pPr algn="ctr" eaLnBrk="1" hangingPunct="1"/>
            <a:r>
              <a:rPr lang="en-GB" altLang="en-US" sz="2400" smtClean="0"/>
              <a:t>Περίγραμμα (τι θα δούμε)</a:t>
            </a:r>
            <a:endParaRPr lang="en-US" altLang="en-US" sz="2400" smtClean="0"/>
          </a:p>
        </p:txBody>
      </p:sp>
      <p:sp>
        <p:nvSpPr>
          <p:cNvPr id="6" name="Rectangle 5"/>
          <p:cNvSpPr>
            <a:spLocks noChangeArrowheads="1"/>
          </p:cNvSpPr>
          <p:nvPr/>
        </p:nvSpPr>
        <p:spPr bwMode="auto">
          <a:xfrm>
            <a:off x="4356100" y="1700213"/>
            <a:ext cx="364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Ταυτότητες και αποτυπώματα</a:t>
            </a:r>
            <a:endParaRPr lang="en-US" altLang="en-US" sz="2400"/>
          </a:p>
        </p:txBody>
      </p:sp>
      <p:sp>
        <p:nvSpPr>
          <p:cNvPr id="8" name="Rectangle 7"/>
          <p:cNvSpPr>
            <a:spLocks noChangeArrowheads="1"/>
          </p:cNvSpPr>
          <p:nvPr/>
        </p:nvSpPr>
        <p:spPr bwMode="auto">
          <a:xfrm>
            <a:off x="4356100" y="3141663"/>
            <a:ext cx="431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Θετική ψηφιακή παρουσία</a:t>
            </a:r>
            <a:endParaRPr lang="en-US" altLang="en-US" sz="2400"/>
          </a:p>
        </p:txBody>
      </p:sp>
      <p:sp>
        <p:nvSpPr>
          <p:cNvPr id="9" name="Rectangle 8"/>
          <p:cNvSpPr>
            <a:spLocks noChangeArrowheads="1"/>
          </p:cNvSpPr>
          <p:nvPr/>
        </p:nvSpPr>
        <p:spPr bwMode="auto">
          <a:xfrm>
            <a:off x="4356100" y="4292600"/>
            <a:ext cx="4319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400"/>
              <a:t>«</a:t>
            </a:r>
            <a:r>
              <a:rPr lang="el-GR" altLang="en-US" sz="2400" b="1"/>
              <a:t>Όλοι μαζί, για ένα </a:t>
            </a:r>
            <a:endParaRPr lang="en-US" altLang="en-US" sz="2400" b="1"/>
          </a:p>
          <a:p>
            <a:pPr eaLnBrk="1" hangingPunct="1">
              <a:spcBef>
                <a:spcPct val="0"/>
              </a:spcBef>
              <a:buFontTx/>
              <a:buNone/>
            </a:pPr>
            <a:r>
              <a:rPr lang="el-GR" altLang="en-US" sz="2400" b="1"/>
              <a:t>καλύτερο Διαδίκτυο!</a:t>
            </a:r>
            <a:r>
              <a:rPr lang="el-GR" altLang="en-US" sz="2400"/>
              <a:t>» </a:t>
            </a:r>
          </a:p>
        </p:txBody>
      </p:sp>
      <p:pic>
        <p:nvPicPr>
          <p:cNvPr id="9222" name="Picture 9" descr="tante_orme_sulla_neve_ar_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27138"/>
            <a:ext cx="26003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50950" y="114300"/>
            <a:ext cx="7893050" cy="706438"/>
          </a:xfrm>
        </p:spPr>
        <p:txBody>
          <a:bodyPr/>
          <a:lstStyle/>
          <a:p>
            <a:pPr eaLnBrk="1" hangingPunct="1"/>
            <a:r>
              <a:rPr lang="en-US" altLang="en-US" sz="2400" smtClean="0"/>
              <a:t>Ταυτότητες και αποτυπώματα</a:t>
            </a:r>
            <a:endParaRPr lang="en-US" altLang="en-US" sz="2200" smtClean="0"/>
          </a:p>
        </p:txBody>
      </p:sp>
      <p:sp>
        <p:nvSpPr>
          <p:cNvPr id="11267" name="Rectangle 10"/>
          <p:cNvSpPr>
            <a:spLocks noChangeArrowheads="1"/>
          </p:cNvSpPr>
          <p:nvPr/>
        </p:nvSpPr>
        <p:spPr bwMode="auto">
          <a:xfrm>
            <a:off x="3854450" y="1211263"/>
            <a:ext cx="52911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600" i="1">
                <a:latin typeface="Arial" panose="020B0604020202020204" pitchFamily="34" charset="0"/>
              </a:rPr>
              <a:t>Το ψηφιακό σου αποτύπωμα είναι το σημάδι που αφήνεις κάθε φορά που χρησιμοποιείς το</a:t>
            </a:r>
            <a:r>
              <a:rPr lang="en-US" altLang="en-US" sz="2600" i="1">
                <a:latin typeface="Arial" panose="020B0604020202020204" pitchFamily="34" charset="0"/>
              </a:rPr>
              <a:t> </a:t>
            </a:r>
            <a:r>
              <a:rPr lang="el-GR" altLang="en-US" sz="2600" i="1">
                <a:latin typeface="Arial" panose="020B0604020202020204" pitchFamily="34" charset="0"/>
              </a:rPr>
              <a:t>Διαδίκτυο και μπορεί να διαμορφώσει τη διαδικτυακή σου φήμη. Τα ψηφιακά σου αποτυπώματα</a:t>
            </a:r>
            <a:r>
              <a:rPr lang="en-US" altLang="en-US" sz="2600" i="1">
                <a:latin typeface="Arial" panose="020B0604020202020204" pitchFamily="34" charset="0"/>
              </a:rPr>
              <a:t> </a:t>
            </a:r>
            <a:r>
              <a:rPr lang="el-GR" altLang="en-US" sz="2600" i="1">
                <a:latin typeface="Arial" panose="020B0604020202020204" pitchFamily="34" charset="0"/>
              </a:rPr>
              <a:t>μπορεί να είναι θετικά ή αρνητικά, και διαμορφώνουν τον τρόπο που οι άλλοι σε αντιμετωπίζουν</a:t>
            </a:r>
            <a:r>
              <a:rPr lang="en-US" altLang="en-US" sz="2600" i="1">
                <a:latin typeface="Arial" panose="020B0604020202020204" pitchFamily="34" charset="0"/>
              </a:rPr>
              <a:t> </a:t>
            </a:r>
            <a:r>
              <a:rPr lang="el-GR" altLang="en-US" sz="2600" i="1">
                <a:latin typeface="Arial" panose="020B0604020202020204" pitchFamily="34" charset="0"/>
              </a:rPr>
              <a:t>στο παρόν ή ακόμη και στο μέλλον. </a:t>
            </a:r>
            <a:endParaRPr lang="en-US" altLang="en-US" sz="2600">
              <a:latin typeface="Arial" panose="020B0604020202020204" pitchFamily="34" charset="0"/>
            </a:endParaRPr>
          </a:p>
        </p:txBody>
      </p:sp>
      <p:sp>
        <p:nvSpPr>
          <p:cNvPr id="11268" name="Rectangle 12"/>
          <p:cNvSpPr>
            <a:spLocks noChangeArrowheads="1"/>
          </p:cNvSpPr>
          <p:nvPr/>
        </p:nvSpPr>
        <p:spPr bwMode="auto">
          <a:xfrm>
            <a:off x="1979613" y="6499225"/>
            <a:ext cx="6054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http://saferinternet.gr/index.php?action=download&amp;objId=File691</a:t>
            </a:r>
            <a:r>
              <a:rPr lang="en-US" altLang="en-US" sz="1600">
                <a:latin typeface="Arial" panose="020B0604020202020204" pitchFamily="34" charset="0"/>
              </a:rPr>
              <a:t> </a:t>
            </a:r>
          </a:p>
        </p:txBody>
      </p:sp>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844675"/>
            <a:ext cx="17287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ubtitle 2"/>
          <p:cNvSpPr txBox="1">
            <a:spLocks/>
          </p:cNvSpPr>
          <p:nvPr/>
        </p:nvSpPr>
        <p:spPr bwMode="auto">
          <a:xfrm>
            <a:off x="971550" y="414338"/>
            <a:ext cx="698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en-US" alt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8888" y="274638"/>
            <a:ext cx="7427912" cy="706437"/>
          </a:xfrm>
        </p:spPr>
        <p:txBody>
          <a:bodyPr/>
          <a:lstStyle/>
          <a:p>
            <a:pPr eaLnBrk="1" hangingPunct="1"/>
            <a:r>
              <a:rPr lang="en-GB" altLang="en-US" sz="2200" smtClean="0"/>
              <a:t>Πότε ξεκινάει το ψηφιακό σου αποτύπωμα;</a:t>
            </a:r>
            <a:endParaRPr lang="en-US" altLang="en-US" sz="2200" smtClean="0"/>
          </a:p>
        </p:txBody>
      </p:sp>
      <p:sp>
        <p:nvSpPr>
          <p:cNvPr id="13315" name="Rectangle 12"/>
          <p:cNvSpPr>
            <a:spLocks noChangeArrowheads="1"/>
          </p:cNvSpPr>
          <p:nvPr/>
        </p:nvSpPr>
        <p:spPr bwMode="auto">
          <a:xfrm>
            <a:off x="2411413" y="5876925"/>
            <a:ext cx="2319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http://bit.ly/qN0mlr</a:t>
            </a:r>
            <a:r>
              <a:rPr lang="en-US" altLang="en-US" sz="1600">
                <a:latin typeface="Arial" panose="020B0604020202020204" pitchFamily="34" charset="0"/>
              </a:rPr>
              <a:t> (UK)</a:t>
            </a:r>
          </a:p>
        </p:txBody>
      </p:sp>
      <p:pic>
        <p:nvPicPr>
          <p:cNvPr id="13316" name="Picture 6" descr="Pregnant_woman_silhouet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052513"/>
            <a:ext cx="280035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287463" y="1196975"/>
            <a:ext cx="3644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t>73% των παιδιών &lt; 2 έχουν κάποιο είδος ψηφιακού αποτυπώματος</a:t>
            </a:r>
            <a:endParaRPr lang="en-US" altLang="en-US" sz="2000"/>
          </a:p>
        </p:txBody>
      </p:sp>
      <p:sp>
        <p:nvSpPr>
          <p:cNvPr id="9" name="Rectangle 8"/>
          <p:cNvSpPr>
            <a:spLocks noChangeArrowheads="1"/>
          </p:cNvSpPr>
          <p:nvPr/>
        </p:nvSpPr>
        <p:spPr bwMode="auto">
          <a:xfrm>
            <a:off x="1331913" y="2492375"/>
            <a:ext cx="4319587" cy="1016000"/>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37% </a:t>
            </a:r>
            <a:r>
              <a:rPr lang="en-US" sz="2000" dirty="0" err="1">
                <a:latin typeface="+mn-lt"/>
                <a:cs typeface="Arial" charset="0"/>
              </a:rPr>
              <a:t>των</a:t>
            </a:r>
            <a:r>
              <a:rPr lang="en-US" sz="2000" dirty="0">
                <a:latin typeface="+mn-lt"/>
                <a:cs typeface="Arial" charset="0"/>
              </a:rPr>
              <a:t> </a:t>
            </a:r>
            <a:r>
              <a:rPr lang="en-US" sz="2000" dirty="0" err="1">
                <a:latin typeface="+mn-lt"/>
                <a:cs typeface="Arial" charset="0"/>
              </a:rPr>
              <a:t>νεογέννητων</a:t>
            </a:r>
            <a:r>
              <a:rPr lang="en-US" sz="2000" dirty="0">
                <a:latin typeface="+mn-lt"/>
                <a:cs typeface="Arial" charset="0"/>
              </a:rPr>
              <a:t> </a:t>
            </a:r>
            <a:r>
              <a:rPr lang="en-US" sz="2000" dirty="0" err="1">
                <a:latin typeface="+mn-lt"/>
                <a:cs typeface="Arial" charset="0"/>
              </a:rPr>
              <a:t>έχουν</a:t>
            </a:r>
            <a:r>
              <a:rPr lang="en-US" sz="2000" dirty="0">
                <a:latin typeface="+mn-lt"/>
                <a:cs typeface="Arial" charset="0"/>
              </a:rPr>
              <a:t> </a:t>
            </a:r>
            <a:r>
              <a:rPr lang="el-GR" sz="2000" dirty="0">
                <a:latin typeface="+mn-lt"/>
                <a:cs typeface="Arial" charset="0"/>
              </a:rPr>
              <a:t>διαδικτυακή </a:t>
            </a:r>
            <a:r>
              <a:rPr lang="en-US" sz="2000" dirty="0" err="1">
                <a:latin typeface="+mn-lt"/>
                <a:cs typeface="Arial" charset="0"/>
              </a:rPr>
              <a:t>ζωή</a:t>
            </a:r>
            <a:r>
              <a:rPr lang="en-US" sz="2000" dirty="0">
                <a:latin typeface="+mn-lt"/>
                <a:cs typeface="Arial" charset="0"/>
              </a:rPr>
              <a:t> από την ημέρα που γεννιούνται.</a:t>
            </a:r>
          </a:p>
        </p:txBody>
      </p:sp>
      <p:sp>
        <p:nvSpPr>
          <p:cNvPr id="14" name="Rectangle 13"/>
          <p:cNvSpPr>
            <a:spLocks noChangeArrowheads="1"/>
          </p:cNvSpPr>
          <p:nvPr/>
        </p:nvSpPr>
        <p:spPr bwMode="auto">
          <a:xfrm>
            <a:off x="1331913" y="3657600"/>
            <a:ext cx="4319587" cy="708025"/>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7% &lt; 2 </a:t>
            </a:r>
            <a:r>
              <a:rPr lang="en-US" sz="2000" dirty="0" err="1">
                <a:latin typeface="+mn-lt"/>
                <a:cs typeface="Arial" charset="0"/>
              </a:rPr>
              <a:t>ετών</a:t>
            </a:r>
            <a:r>
              <a:rPr lang="en-US" sz="2000" dirty="0">
                <a:latin typeface="+mn-lt"/>
                <a:cs typeface="Arial" charset="0"/>
              </a:rPr>
              <a:t> </a:t>
            </a:r>
            <a:r>
              <a:rPr lang="en-US" sz="2000" dirty="0" err="1">
                <a:latin typeface="+mn-lt"/>
                <a:cs typeface="Arial" charset="0"/>
              </a:rPr>
              <a:t>έχουν</a:t>
            </a:r>
            <a:r>
              <a:rPr lang="en-US" sz="2000" dirty="0">
                <a:latin typeface="+mn-lt"/>
                <a:cs typeface="Arial" charset="0"/>
              </a:rPr>
              <a:t> email και 5% </a:t>
            </a:r>
            <a:r>
              <a:rPr lang="en-US" sz="2000" dirty="0" err="1">
                <a:latin typeface="+mn-lt"/>
                <a:cs typeface="Arial" charset="0"/>
              </a:rPr>
              <a:t>έχουν</a:t>
            </a:r>
            <a:r>
              <a:rPr lang="en-US" sz="2000" dirty="0">
                <a:latin typeface="+mn-lt"/>
                <a:cs typeface="Arial" charset="0"/>
              </a:rPr>
              <a:t> π</a:t>
            </a:r>
            <a:r>
              <a:rPr lang="en-US" sz="2000" dirty="0" err="1">
                <a:latin typeface="+mn-lt"/>
                <a:cs typeface="Arial" charset="0"/>
              </a:rPr>
              <a:t>ροφίλ</a:t>
            </a:r>
            <a:r>
              <a:rPr lang="en-US" sz="2000" dirty="0">
                <a:latin typeface="+mn-lt"/>
                <a:cs typeface="Arial" charset="0"/>
              </a:rPr>
              <a:t> </a:t>
            </a:r>
            <a:r>
              <a:rPr lang="en-US" sz="2000" dirty="0" err="1">
                <a:latin typeface="+mn-lt"/>
                <a:cs typeface="Arial" charset="0"/>
              </a:rPr>
              <a:t>σε</a:t>
            </a:r>
            <a:r>
              <a:rPr lang="en-US" sz="2000" dirty="0">
                <a:latin typeface="+mn-lt"/>
                <a:cs typeface="Arial" charset="0"/>
              </a:rPr>
              <a:t> ΜΚΔ</a:t>
            </a:r>
          </a:p>
        </p:txBody>
      </p:sp>
      <p:sp>
        <p:nvSpPr>
          <p:cNvPr id="15" name="Rectangle 14"/>
          <p:cNvSpPr>
            <a:spLocks noChangeArrowheads="1"/>
          </p:cNvSpPr>
          <p:nvPr/>
        </p:nvSpPr>
        <p:spPr bwMode="auto">
          <a:xfrm>
            <a:off x="1331913" y="4508500"/>
            <a:ext cx="4319587" cy="1323975"/>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70% </a:t>
            </a:r>
            <a:r>
              <a:rPr lang="en-US" sz="2000" dirty="0" err="1">
                <a:latin typeface="+mn-lt"/>
                <a:cs typeface="Arial" charset="0"/>
              </a:rPr>
              <a:t>των</a:t>
            </a:r>
            <a:r>
              <a:rPr lang="en-US" sz="2000" dirty="0">
                <a:latin typeface="+mn-lt"/>
                <a:cs typeface="Arial" charset="0"/>
              </a:rPr>
              <a:t> μα</a:t>
            </a:r>
            <a:r>
              <a:rPr lang="en-US" sz="2000" dirty="0" err="1">
                <a:latin typeface="+mn-lt"/>
                <a:cs typeface="Arial" charset="0"/>
              </a:rPr>
              <a:t>μάδων</a:t>
            </a:r>
            <a:r>
              <a:rPr lang="en-US" sz="2000" dirty="0">
                <a:latin typeface="+mn-lt"/>
                <a:cs typeface="Arial" charset="0"/>
              </a:rPr>
              <a:t> </a:t>
            </a:r>
            <a:r>
              <a:rPr lang="en-US" sz="2000" dirty="0" err="1">
                <a:latin typeface="+mn-lt"/>
                <a:cs typeface="Arial" charset="0"/>
              </a:rPr>
              <a:t>εί</a:t>
            </a:r>
            <a:r>
              <a:rPr lang="en-US" sz="2000" dirty="0">
                <a:latin typeface="+mn-lt"/>
                <a:cs typeface="Arial" charset="0"/>
              </a:rPr>
              <a:t>παν ότι η ικανότητα του να μοιράζονται φωτό με την οικογένεια και φίλους ήταν το αρχικό τους κίνητρο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4" grpId="0" build="allAtOnce"/>
      <p:bldP spid="1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58888" y="115888"/>
            <a:ext cx="7427912" cy="865187"/>
          </a:xfrm>
        </p:spPr>
        <p:txBody>
          <a:bodyPr/>
          <a:lstStyle/>
          <a:p>
            <a:pPr eaLnBrk="1" hangingPunct="1"/>
            <a:r>
              <a:rPr lang="el-GR" altLang="en-US" smtClean="0"/>
              <a:t>Κυνηγώντας το ψηφιακό αποτύπωμα σου</a:t>
            </a:r>
            <a:r>
              <a:rPr lang="en-US" altLang="en-US" smtClean="0"/>
              <a:t>:</a:t>
            </a:r>
            <a:r>
              <a:rPr lang="en-GB" altLang="en-US" smtClean="0"/>
              <a:t/>
            </a:r>
            <a:br>
              <a:rPr lang="en-GB" altLang="en-US" smtClean="0"/>
            </a:br>
            <a:r>
              <a:rPr lang="en-GB" altLang="en-US" smtClean="0"/>
              <a:t>“</a:t>
            </a:r>
            <a:r>
              <a:rPr lang="el-GR" altLang="en-US" smtClean="0"/>
              <a:t>Τέικ τσάρτζ οφ γιόρ ντίτζιταλ λάιφ</a:t>
            </a:r>
            <a:r>
              <a:rPr lang="en-GB" altLang="en-US" smtClean="0"/>
              <a:t>!”</a:t>
            </a:r>
            <a:endParaRPr lang="en-US" altLang="en-US" smtClean="0"/>
          </a:p>
        </p:txBody>
      </p:sp>
      <p:sp>
        <p:nvSpPr>
          <p:cNvPr id="15363" name="TextBox 10"/>
          <p:cNvSpPr txBox="1">
            <a:spLocks noChangeArrowheads="1"/>
          </p:cNvSpPr>
          <p:nvPr/>
        </p:nvSpPr>
        <p:spPr bwMode="auto">
          <a:xfrm>
            <a:off x="5661025" y="4092575"/>
            <a:ext cx="107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bg1"/>
                </a:solidFill>
                <a:latin typeface="Impact" panose="020B0806030902050204" pitchFamily="34" charset="0"/>
              </a:rPr>
              <a:t>Μάρκα</a:t>
            </a:r>
            <a:endParaRPr lang="en-US" altLang="en-US" sz="2400">
              <a:solidFill>
                <a:schemeClr val="bg1"/>
              </a:solidFill>
              <a:latin typeface="Impact" panose="020B0806030902050204" pitchFamily="34" charset="0"/>
            </a:endParaRPr>
          </a:p>
        </p:txBody>
      </p:sp>
      <p:sp>
        <p:nvSpPr>
          <p:cNvPr id="15364" name="TextBox 11"/>
          <p:cNvSpPr txBox="1">
            <a:spLocks noChangeArrowheads="1"/>
          </p:cNvSpPr>
          <p:nvPr/>
        </p:nvSpPr>
        <p:spPr bwMode="auto">
          <a:xfrm>
            <a:off x="7092950" y="4324350"/>
            <a:ext cx="1079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bg1"/>
                </a:solidFill>
                <a:latin typeface="Impact" panose="020B0806030902050204" pitchFamily="34" charset="0"/>
              </a:rPr>
              <a:t>Εγώ</a:t>
            </a:r>
            <a:endParaRPr lang="en-US" altLang="en-US" sz="2400">
              <a:solidFill>
                <a:schemeClr val="bg1"/>
              </a:solidFill>
              <a:latin typeface="Impact" panose="020B0806030902050204" pitchFamily="34" charset="0"/>
            </a:endParaRPr>
          </a:p>
        </p:txBody>
      </p:sp>
      <p:pic>
        <p:nvPicPr>
          <p:cNvPr id="15365"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295525"/>
            <a:ext cx="38290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Ορθογώνιο 2"/>
          <p:cNvSpPr>
            <a:spLocks noChangeArrowheads="1"/>
          </p:cNvSpPr>
          <p:nvPr/>
        </p:nvSpPr>
        <p:spPr bwMode="auto">
          <a:xfrm>
            <a:off x="1287463" y="1357313"/>
            <a:ext cx="4056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Ακόμα και όταν δεν δημοσιεύεις τις προσωπικές πληροφορίες σου στο Διαδίκτυο, είναι δυνατό τα</a:t>
            </a:r>
          </a:p>
          <a:p>
            <a:pPr>
              <a:spcBef>
                <a:spcPct val="0"/>
              </a:spcBef>
              <a:buFontTx/>
              <a:buNone/>
            </a:pPr>
            <a:r>
              <a:rPr lang="el-GR" altLang="en-US" sz="1800">
                <a:latin typeface="Arial" panose="020B0604020202020204" pitchFamily="34" charset="0"/>
              </a:rPr>
              <a:t>προσωπικά στοιχεία και οι προτιμήσεις σου να γίνουν γνωστά στους άλλους. </a:t>
            </a:r>
            <a:endParaRPr lang="en-US" altLang="en-US" sz="1800">
              <a:latin typeface="Arial" panose="020B0604020202020204" pitchFamily="34" charset="0"/>
            </a:endParaRPr>
          </a:p>
          <a:p>
            <a:pPr>
              <a:spcBef>
                <a:spcPct val="0"/>
              </a:spcBef>
              <a:buFontTx/>
              <a:buNone/>
            </a:pPr>
            <a:r>
              <a:rPr lang="el-GR" altLang="en-US" sz="1800">
                <a:latin typeface="Arial" panose="020B0604020202020204" pitchFamily="34" charset="0"/>
              </a:rPr>
              <a:t>Κοίταξε το παρακάτω</a:t>
            </a:r>
          </a:p>
          <a:p>
            <a:pPr>
              <a:spcBef>
                <a:spcPct val="0"/>
              </a:spcBef>
              <a:buFontTx/>
              <a:buNone/>
            </a:pPr>
            <a:r>
              <a:rPr lang="el-GR" altLang="en-US" sz="1800">
                <a:latin typeface="Arial" panose="020B0604020202020204" pitchFamily="34" charset="0"/>
              </a:rPr>
              <a:t>παράδειγμα. Μπορείς να σκεφτείς 4 επιπλέον τρόπους με τους οποίους οι άλλοι μπορούν να</a:t>
            </a:r>
          </a:p>
          <a:p>
            <a:pPr>
              <a:spcBef>
                <a:spcPct val="0"/>
              </a:spcBef>
              <a:buFontTx/>
              <a:buNone/>
            </a:pPr>
            <a:r>
              <a:rPr lang="el-GR" altLang="en-US" sz="1800">
                <a:latin typeface="Arial" panose="020B0604020202020204" pitchFamily="34" charset="0"/>
              </a:rPr>
              <a:t>ανακαλύψουν προσωπικές πληροφορίες για εσένα;</a:t>
            </a:r>
            <a:endParaRPr lang="en-US" altLang="en-US" sz="1800">
              <a:latin typeface="Arial" panose="020B0604020202020204" pitchFamily="34" charset="0"/>
            </a:endParaRPr>
          </a:p>
        </p:txBody>
      </p:sp>
      <p:pic>
        <p:nvPicPr>
          <p:cNvPr id="15367" name="Εικόνα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4700588"/>
            <a:ext cx="65913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Ορθογώνιο 4"/>
          <p:cNvSpPr>
            <a:spLocks noChangeArrowheads="1"/>
          </p:cNvSpPr>
          <p:nvPr/>
        </p:nvSpPr>
        <p:spPr bwMode="auto">
          <a:xfrm>
            <a:off x="2411413" y="6557963"/>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en-US" altLang="en-US" sz="1800">
                <a:latin typeface="Arial" panose="020B0604020202020204" pitchFamily="34" charset="0"/>
                <a:hlinkClick r:id="rId5"/>
              </a:rPr>
              <a:t>http://</a:t>
            </a:r>
            <a:r>
              <a:rPr lang="en-US" altLang="en-US" sz="1600">
                <a:latin typeface="Arial" panose="020B0604020202020204" pitchFamily="34" charset="0"/>
                <a:hlinkClick r:id="rId5"/>
              </a:rPr>
              <a:t>internet-safety.sch.gr/index.php/articles/teens/www</a:t>
            </a:r>
            <a:r>
              <a:rPr lang="en-US" altLang="en-US"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549525"/>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1258888" y="274638"/>
            <a:ext cx="7427912" cy="706437"/>
          </a:xfrm>
        </p:spPr>
        <p:txBody>
          <a:bodyPr/>
          <a:lstStyle/>
          <a:p>
            <a:pPr eaLnBrk="1" hangingPunct="1"/>
            <a:r>
              <a:rPr lang="en-GB" altLang="en-US" sz="2200" smtClean="0"/>
              <a:t>Διαφορετικές </a:t>
            </a:r>
            <a:r>
              <a:rPr lang="el-GR" altLang="en-US" sz="2200" smtClean="0"/>
              <a:t>διαδικτυακές </a:t>
            </a:r>
            <a:r>
              <a:rPr lang="en-GB" altLang="en-US" sz="2200" smtClean="0"/>
              <a:t>ταυτότητες</a:t>
            </a:r>
            <a:endParaRPr lang="en-US" altLang="en-US" sz="2200" smtClean="0"/>
          </a:p>
        </p:txBody>
      </p:sp>
      <p:pic>
        <p:nvPicPr>
          <p:cNvPr id="17412" name="Picture 5" descr="Bubble_tal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1268413"/>
            <a:ext cx="22256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8"/>
          <p:cNvSpPr txBox="1">
            <a:spLocks noChangeArrowheads="1"/>
          </p:cNvSpPr>
          <p:nvPr/>
        </p:nvSpPr>
        <p:spPr bwMode="auto">
          <a:xfrm>
            <a:off x="5508625" y="440055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chemeClr val="bg1"/>
                </a:solidFill>
                <a:latin typeface="Impact" panose="020B0806030902050204" pitchFamily="34" charset="0"/>
              </a:rPr>
              <a:t>Εγώ</a:t>
            </a:r>
            <a:endParaRPr lang="en-US" altLang="en-US" sz="1400">
              <a:solidFill>
                <a:schemeClr val="bg1"/>
              </a:solidFill>
              <a:latin typeface="Impact" panose="020B0806030902050204" pitchFamily="34" charset="0"/>
            </a:endParaRPr>
          </a:p>
        </p:txBody>
      </p:sp>
      <p:pic>
        <p:nvPicPr>
          <p:cNvPr id="17414" name="Picture 12" descr="Bubble_tal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4554538"/>
            <a:ext cx="22256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descr="Bubble_tal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4188" y="785813"/>
            <a:ext cx="22256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690688" y="1700213"/>
            <a:ext cx="1512887" cy="461962"/>
          </a:xfrm>
          <a:prstGeom prst="rect">
            <a:avLst/>
          </a:prstGeom>
          <a:noFill/>
        </p:spPr>
        <p:txBody>
          <a:bodyPr>
            <a:spAutoFit/>
          </a:bodyPr>
          <a:lstStyle/>
          <a:p>
            <a:pPr eaLnBrk="1" hangingPunct="1">
              <a:defRPr/>
            </a:pPr>
            <a:r>
              <a:rPr lang="en-GB" sz="2400" dirty="0" err="1">
                <a:latin typeface="+mn-lt"/>
                <a:cs typeface="Arial" charset="0"/>
              </a:rPr>
              <a:t>Δημόσι</a:t>
            </a:r>
            <a:r>
              <a:rPr lang="en-GB" sz="2400" dirty="0">
                <a:latin typeface="+mn-lt"/>
                <a:cs typeface="Arial" charset="0"/>
              </a:rPr>
              <a:t>α;</a:t>
            </a:r>
            <a:endParaRPr lang="en-US" sz="2400" dirty="0">
              <a:latin typeface="+mn-lt"/>
              <a:cs typeface="Arial" charset="0"/>
            </a:endParaRPr>
          </a:p>
        </p:txBody>
      </p:sp>
      <p:sp>
        <p:nvSpPr>
          <p:cNvPr id="17" name="TextBox 16"/>
          <p:cNvSpPr txBox="1"/>
          <p:nvPr/>
        </p:nvSpPr>
        <p:spPr>
          <a:xfrm>
            <a:off x="1547813" y="5094288"/>
            <a:ext cx="1512887" cy="463550"/>
          </a:xfrm>
          <a:prstGeom prst="rect">
            <a:avLst/>
          </a:prstGeom>
          <a:noFill/>
        </p:spPr>
        <p:txBody>
          <a:bodyPr>
            <a:spAutoFit/>
          </a:bodyPr>
          <a:lstStyle/>
          <a:p>
            <a:pPr eaLnBrk="1" hangingPunct="1">
              <a:defRPr/>
            </a:pPr>
            <a:r>
              <a:rPr lang="en-GB" sz="2400" dirty="0" err="1">
                <a:latin typeface="+mn-lt"/>
                <a:cs typeface="Arial" charset="0"/>
              </a:rPr>
              <a:t>Ιδιωτική</a:t>
            </a:r>
            <a:r>
              <a:rPr lang="en-GB" sz="2400" dirty="0">
                <a:latin typeface="+mn-lt"/>
                <a:cs typeface="Arial" charset="0"/>
              </a:rPr>
              <a:t>;</a:t>
            </a:r>
            <a:endParaRPr lang="en-US" sz="2400" dirty="0">
              <a:latin typeface="+mn-lt"/>
              <a:cs typeface="Arial" charset="0"/>
            </a:endParaRPr>
          </a:p>
        </p:txBody>
      </p:sp>
      <p:sp>
        <p:nvSpPr>
          <p:cNvPr id="18" name="TextBox 17"/>
          <p:cNvSpPr txBox="1"/>
          <p:nvPr/>
        </p:nvSpPr>
        <p:spPr>
          <a:xfrm>
            <a:off x="4470400" y="1341438"/>
            <a:ext cx="1873250" cy="461962"/>
          </a:xfrm>
          <a:prstGeom prst="rect">
            <a:avLst/>
          </a:prstGeom>
          <a:noFill/>
        </p:spPr>
        <p:txBody>
          <a:bodyPr>
            <a:spAutoFit/>
          </a:bodyPr>
          <a:lstStyle/>
          <a:p>
            <a:pPr eaLnBrk="1" hangingPunct="1">
              <a:defRPr/>
            </a:pPr>
            <a:r>
              <a:rPr lang="en-GB" sz="2400" dirty="0" err="1">
                <a:latin typeface="+mn-lt"/>
                <a:cs typeface="Arial" charset="0"/>
              </a:rPr>
              <a:t>Ψυχ</a:t>
            </a:r>
            <a:r>
              <a:rPr lang="en-GB" sz="2400" dirty="0">
                <a:latin typeface="+mn-lt"/>
                <a:cs typeface="Arial" charset="0"/>
              </a:rPr>
              <a:t>αγωγική;</a:t>
            </a:r>
            <a:endParaRPr lang="en-US" sz="2400" dirty="0">
              <a:latin typeface="+mn-lt"/>
              <a:cs typeface="Arial" charset="0"/>
            </a:endParaRPr>
          </a:p>
        </p:txBody>
      </p:sp>
      <p:sp>
        <p:nvSpPr>
          <p:cNvPr id="17419" name="Rectangle 1"/>
          <p:cNvSpPr>
            <a:spLocks noChangeArrowheads="1"/>
          </p:cNvSpPr>
          <p:nvPr/>
        </p:nvSpPr>
        <p:spPr bwMode="auto">
          <a:xfrm>
            <a:off x="6550025" y="1052513"/>
            <a:ext cx="25939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1800">
                <a:latin typeface="Arial" panose="020B0604020202020204" pitchFamily="34" charset="0"/>
              </a:rPr>
              <a:t>Άραγε </a:t>
            </a:r>
            <a:r>
              <a:rPr lang="el-GR" altLang="en-US" sz="1800" u="sng">
                <a:latin typeface="Arial" panose="020B0604020202020204" pitchFamily="34" charset="0"/>
              </a:rPr>
              <a:t>εσύ</a:t>
            </a:r>
            <a:r>
              <a:rPr lang="el-GR" altLang="en-US" sz="1800">
                <a:latin typeface="Arial" panose="020B0604020202020204" pitchFamily="34" charset="0"/>
              </a:rPr>
              <a:t>:</a:t>
            </a: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χρησιμοποιείς τις ρυθμίσεις προστασίας προσωπικών δεδομένων που σου παρέχουν οι ιστοσελίδες κοινωνικής δικτύωσης;</a:t>
            </a: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επιλέγεις μόνο τους φίλους που εμπιστεύεσαι στο Διαδίκτυο;</a:t>
            </a: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δημοσιεύεις φωτογραφίες σου, αφού πρώτα αναλογιστείς τις πιθανές συνέπειες;</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63713" y="333375"/>
            <a:ext cx="6840537" cy="706438"/>
          </a:xfrm>
        </p:spPr>
        <p:txBody>
          <a:bodyPr/>
          <a:lstStyle/>
          <a:p>
            <a:pPr eaLnBrk="1" hangingPunct="1"/>
            <a:r>
              <a:rPr lang="el-GR" altLang="en-US" sz="3200" smtClean="0"/>
              <a:t>Θετική ψηφιακή παρουσία</a:t>
            </a:r>
            <a:r>
              <a:rPr lang="en-GB" altLang="en-US" sz="3200" smtClean="0"/>
              <a:t/>
            </a:r>
            <a:br>
              <a:rPr lang="en-GB" altLang="en-US" sz="3200" smtClean="0"/>
            </a:br>
            <a:r>
              <a:rPr lang="en-US" altLang="en-US" sz="3000" smtClean="0"/>
              <a:t>Πώς μ</a:t>
            </a:r>
            <a:r>
              <a:rPr lang="el-GR" altLang="en-US" sz="3000" smtClean="0"/>
              <a:t>πορ</a:t>
            </a:r>
            <a:r>
              <a:rPr lang="en-US" altLang="en-US" sz="3000" smtClean="0"/>
              <a:t>είς</a:t>
            </a:r>
            <a:r>
              <a:rPr lang="el-GR" altLang="en-US" sz="3000" smtClean="0"/>
              <a:t> να ζητήσ</a:t>
            </a:r>
            <a:r>
              <a:rPr lang="en-US" altLang="en-US" sz="3000" smtClean="0"/>
              <a:t>εις</a:t>
            </a:r>
            <a:r>
              <a:rPr lang="el-GR" altLang="en-US" sz="3000" smtClean="0"/>
              <a:t> βοήθεια</a:t>
            </a:r>
            <a:r>
              <a:rPr lang="en-US" altLang="en-US" sz="3000" smtClean="0"/>
              <a:t>;</a:t>
            </a:r>
          </a:p>
        </p:txBody>
      </p:sp>
      <p:sp>
        <p:nvSpPr>
          <p:cNvPr id="19459" name="Rectangle 1"/>
          <p:cNvSpPr>
            <a:spLocks noChangeArrowheads="1"/>
          </p:cNvSpPr>
          <p:nvPr/>
        </p:nvSpPr>
        <p:spPr bwMode="auto">
          <a:xfrm>
            <a:off x="4713288" y="1268413"/>
            <a:ext cx="421322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400">
                <a:latin typeface="Arial" panose="020B0604020202020204" pitchFamily="34" charset="0"/>
              </a:rPr>
              <a:t>Αν θέλεις να ζητήσεις συμβουλές για το πώς μπορείς ν' αντιμετωπίσεις ύποπτο περιεχόμενο ή μια επιλήψιμη συμπεριφορά στο Διαδίκτυο όπως π.χ. το </a:t>
            </a:r>
            <a:r>
              <a:rPr lang="en-GB" altLang="en-US" sz="2400" b="1">
                <a:latin typeface="Arial" panose="020B0604020202020204" pitchFamily="34" charset="0"/>
              </a:rPr>
              <a:t>cyberbullying</a:t>
            </a:r>
            <a:r>
              <a:rPr lang="el-GR" altLang="en-US" sz="2400" b="1">
                <a:latin typeface="Arial" panose="020B0604020202020204" pitchFamily="34" charset="0"/>
              </a:rPr>
              <a:t>*</a:t>
            </a:r>
            <a:r>
              <a:rPr lang="el-GR" altLang="en-US" sz="2400">
                <a:latin typeface="Arial" panose="020B0604020202020204" pitchFamily="34" charset="0"/>
              </a:rPr>
              <a:t>, μπορείς να επικοινωνήσεις, εσύ ή οι γονείς σου, με τη</a:t>
            </a:r>
            <a:r>
              <a:rPr lang="en-US" altLang="en-US" sz="2400">
                <a:latin typeface="Arial" panose="020B0604020202020204" pitchFamily="34" charset="0"/>
              </a:rPr>
              <a:t> </a:t>
            </a:r>
            <a:r>
              <a:rPr lang="el-GR" altLang="en-US" sz="2400" b="1">
                <a:latin typeface="Arial" panose="020B0604020202020204" pitchFamily="34" charset="0"/>
              </a:rPr>
              <a:t>γραμμή </a:t>
            </a:r>
            <a:r>
              <a:rPr lang="en-US" altLang="en-US" sz="2400" b="1">
                <a:latin typeface="Arial" panose="020B0604020202020204" pitchFamily="34" charset="0"/>
              </a:rPr>
              <a:t>β</a:t>
            </a:r>
            <a:r>
              <a:rPr lang="el-GR" altLang="en-US" sz="2400" b="1">
                <a:latin typeface="Arial" panose="020B0604020202020204" pitchFamily="34" charset="0"/>
              </a:rPr>
              <a:t>οήθειας </a:t>
            </a:r>
            <a:r>
              <a:rPr lang="en-US" altLang="en-US" sz="2400" b="1">
                <a:latin typeface="Arial" panose="020B0604020202020204" pitchFamily="34" charset="0"/>
              </a:rPr>
              <a:t> </a:t>
            </a:r>
            <a:r>
              <a:rPr lang="el-GR" altLang="en-US" sz="2400">
                <a:latin typeface="Arial" panose="020B0604020202020204" pitchFamily="34" charset="0"/>
              </a:rPr>
              <a:t>του Ελληνικού Κέντρου Ασφαλούς Διαδικτύου ή να το καταγγείλε</a:t>
            </a:r>
            <a:r>
              <a:rPr lang="en-US" altLang="en-US" sz="2400">
                <a:latin typeface="Arial" panose="020B0604020202020204" pitchFamily="34" charset="0"/>
              </a:rPr>
              <a:t>ις</a:t>
            </a:r>
            <a:r>
              <a:rPr lang="el-GR" altLang="en-US" sz="2400">
                <a:latin typeface="Arial" panose="020B0604020202020204" pitchFamily="34" charset="0"/>
              </a:rPr>
              <a:t> στη </a:t>
            </a:r>
            <a:r>
              <a:rPr lang="en-US" altLang="en-US" sz="2400">
                <a:latin typeface="Arial" panose="020B0604020202020204" pitchFamily="34" charset="0"/>
              </a:rPr>
              <a:t>Safeline</a:t>
            </a:r>
            <a:r>
              <a:rPr lang="el-GR" altLang="en-US" sz="2400">
                <a:latin typeface="Arial" panose="020B0604020202020204" pitchFamily="34" charset="0"/>
              </a:rPr>
              <a:t>.</a:t>
            </a: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p:txBody>
      </p:sp>
      <p:pic>
        <p:nvPicPr>
          <p:cNvPr id="19460" name="Picture 8" descr="Γραμμή Βοηθε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1268413"/>
            <a:ext cx="32035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60475" y="274638"/>
            <a:ext cx="7632700" cy="706437"/>
          </a:xfrm>
        </p:spPr>
        <p:txBody>
          <a:bodyPr/>
          <a:lstStyle/>
          <a:p>
            <a:pPr eaLnBrk="1" hangingPunct="1"/>
            <a:r>
              <a:rPr lang="en-GB" altLang="en-US" smtClean="0"/>
              <a:t>Μικρές συμβουλές:</a:t>
            </a:r>
            <a:endParaRPr lang="en-US" altLang="en-US" smtClean="0"/>
          </a:p>
        </p:txBody>
      </p:sp>
      <p:sp>
        <p:nvSpPr>
          <p:cNvPr id="3" name="Rectangle 2"/>
          <p:cNvSpPr>
            <a:spLocks noChangeArrowheads="1"/>
          </p:cNvSpPr>
          <p:nvPr/>
        </p:nvSpPr>
        <p:spPr bwMode="auto">
          <a:xfrm>
            <a:off x="1260475" y="1125538"/>
            <a:ext cx="364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Διασφάλισε ότι έχεις μία θετική </a:t>
            </a:r>
            <a:r>
              <a:rPr lang="el-GR" altLang="en-US" sz="2400"/>
              <a:t>ψηφιακή </a:t>
            </a:r>
            <a:r>
              <a:rPr lang="en-GB" altLang="en-US" sz="2400"/>
              <a:t>παρουσία</a:t>
            </a:r>
            <a:endParaRPr lang="en-US" altLang="en-US" sz="2400"/>
          </a:p>
        </p:txBody>
      </p:sp>
      <p:sp>
        <p:nvSpPr>
          <p:cNvPr id="4" name="Rectangle 3"/>
          <p:cNvSpPr>
            <a:spLocks noChangeArrowheads="1"/>
          </p:cNvSpPr>
          <p:nvPr/>
        </p:nvSpPr>
        <p:spPr bwMode="auto">
          <a:xfrm>
            <a:off x="1260475" y="2276475"/>
            <a:ext cx="4319588" cy="1200150"/>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Μάθε</a:t>
            </a:r>
            <a:r>
              <a:rPr lang="en-GB" sz="2400" dirty="0">
                <a:latin typeface="+mn-lt"/>
                <a:cs typeface="Arial" charset="0"/>
              </a:rPr>
              <a:t> </a:t>
            </a:r>
            <a:r>
              <a:rPr lang="en-GB" sz="2400" dirty="0" err="1">
                <a:latin typeface="+mn-lt"/>
                <a:cs typeface="Arial" charset="0"/>
              </a:rPr>
              <a:t>στην</a:t>
            </a:r>
            <a:r>
              <a:rPr lang="en-GB" sz="2400" dirty="0">
                <a:latin typeface="+mn-lt"/>
                <a:cs typeface="Arial" charset="0"/>
              </a:rPr>
              <a:t> οικογένεια και τους φίλους σου για την </a:t>
            </a:r>
            <a:r>
              <a:rPr lang="en-GB" sz="2400" dirty="0" err="1">
                <a:latin typeface="+mn-lt"/>
                <a:cs typeface="Arial" charset="0"/>
              </a:rPr>
              <a:t>ανάρτηση</a:t>
            </a:r>
            <a:r>
              <a:rPr lang="en-GB" sz="2400" dirty="0">
                <a:latin typeface="+mn-lt"/>
                <a:cs typeface="Arial" charset="0"/>
              </a:rPr>
              <a:t> </a:t>
            </a:r>
            <a:r>
              <a:rPr lang="en-GB" sz="2400" dirty="0" err="1">
                <a:latin typeface="+mn-lt"/>
                <a:cs typeface="Arial" charset="0"/>
              </a:rPr>
              <a:t>πληροφοριών</a:t>
            </a:r>
            <a:r>
              <a:rPr lang="en-GB" sz="2400" dirty="0">
                <a:latin typeface="+mn-lt"/>
                <a:cs typeface="Arial" charset="0"/>
              </a:rPr>
              <a:t> </a:t>
            </a:r>
            <a:r>
              <a:rPr lang="el-GR" sz="2400" dirty="0">
                <a:latin typeface="+mn-lt"/>
                <a:cs typeface="Arial" charset="0"/>
              </a:rPr>
              <a:t>στο Διαδίκτυο</a:t>
            </a:r>
            <a:endParaRPr lang="en-US" sz="2400" dirty="0">
              <a:latin typeface="+mn-lt"/>
              <a:cs typeface="Arial" charset="0"/>
            </a:endParaRPr>
          </a:p>
        </p:txBody>
      </p:sp>
      <p:sp>
        <p:nvSpPr>
          <p:cNvPr id="5" name="Rectangle 4"/>
          <p:cNvSpPr>
            <a:spLocks noChangeArrowheads="1"/>
          </p:cNvSpPr>
          <p:nvPr/>
        </p:nvSpPr>
        <p:spPr bwMode="auto">
          <a:xfrm>
            <a:off x="1260475" y="3573463"/>
            <a:ext cx="4319588" cy="1570037"/>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Διασφάλισε</a:t>
            </a:r>
            <a:r>
              <a:rPr lang="en-GB" sz="2400" dirty="0">
                <a:latin typeface="+mn-lt"/>
                <a:cs typeface="Arial" charset="0"/>
              </a:rPr>
              <a:t> ότι καθορίζεις τις ρυθμίσεις απορρήτου περί </a:t>
            </a:r>
            <a:r>
              <a:rPr lang="en-GB" sz="2400" dirty="0" err="1">
                <a:latin typeface="+mn-lt"/>
                <a:cs typeface="Arial" charset="0"/>
              </a:rPr>
              <a:t>ιδιωτικότητας</a:t>
            </a:r>
            <a:r>
              <a:rPr lang="en-GB" sz="2400" dirty="0">
                <a:latin typeface="+mn-lt"/>
                <a:cs typeface="Arial" charset="0"/>
              </a:rPr>
              <a:t> </a:t>
            </a:r>
            <a:r>
              <a:rPr lang="en-GB" sz="2400" dirty="0" err="1">
                <a:latin typeface="+mn-lt"/>
                <a:cs typeface="Arial" charset="0"/>
              </a:rPr>
              <a:t>στα</a:t>
            </a:r>
            <a:r>
              <a:rPr lang="el-GR" sz="2400" dirty="0">
                <a:latin typeface="+mn-lt"/>
                <a:cs typeface="Arial" charset="0"/>
              </a:rPr>
              <a:t> κοινωνικά δίκτυα</a:t>
            </a:r>
            <a:endParaRPr lang="en-US" sz="2400" dirty="0">
              <a:latin typeface="+mn-lt"/>
              <a:cs typeface="Arial" charset="0"/>
            </a:endParaRPr>
          </a:p>
        </p:txBody>
      </p:sp>
      <p:sp>
        <p:nvSpPr>
          <p:cNvPr id="6" name="Rectangle 5"/>
          <p:cNvSpPr>
            <a:spLocks noChangeArrowheads="1"/>
          </p:cNvSpPr>
          <p:nvPr/>
        </p:nvSpPr>
        <p:spPr bwMode="auto">
          <a:xfrm>
            <a:off x="1260475" y="5191125"/>
            <a:ext cx="4319588" cy="830263"/>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Κράτα</a:t>
            </a:r>
            <a:r>
              <a:rPr lang="en-GB" sz="2400" dirty="0">
                <a:latin typeface="+mn-lt"/>
                <a:cs typeface="Arial" charset="0"/>
              </a:rPr>
              <a:t> στοιχεία για </a:t>
            </a:r>
            <a:r>
              <a:rPr lang="en-GB" sz="2400" dirty="0" err="1">
                <a:latin typeface="+mn-lt"/>
                <a:cs typeface="Arial" charset="0"/>
              </a:rPr>
              <a:t>την</a:t>
            </a:r>
            <a:r>
              <a:rPr lang="en-GB" sz="2400" dirty="0">
                <a:latin typeface="+mn-lt"/>
                <a:cs typeface="Arial" charset="0"/>
              </a:rPr>
              <a:t> </a:t>
            </a:r>
            <a:r>
              <a:rPr lang="el-GR" sz="2400" dirty="0">
                <a:latin typeface="+mn-lt"/>
                <a:cs typeface="Arial" charset="0"/>
              </a:rPr>
              <a:t>ψηφιακή </a:t>
            </a:r>
            <a:r>
              <a:rPr lang="en-GB" sz="2400" dirty="0" err="1">
                <a:latin typeface="+mn-lt"/>
                <a:cs typeface="Arial" charset="0"/>
              </a:rPr>
              <a:t>παρουσία</a:t>
            </a:r>
            <a:r>
              <a:rPr lang="en-GB" sz="2400" dirty="0">
                <a:latin typeface="+mn-lt"/>
                <a:cs typeface="Arial" charset="0"/>
              </a:rPr>
              <a:t> σου</a:t>
            </a:r>
            <a:endParaRPr lang="en-US" sz="2400" dirty="0">
              <a:latin typeface="+mn-lt"/>
              <a:cs typeface="Arial" charset="0"/>
            </a:endParaRPr>
          </a:p>
        </p:txBody>
      </p:sp>
      <p:pic>
        <p:nvPicPr>
          <p:cNvPr id="21511" name="Picture 3" descr="Ryan_Taylor_Green_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046163"/>
            <a:ext cx="34036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613" y="2205038"/>
            <a:ext cx="6862762" cy="3095625"/>
          </a:xfrm>
        </p:spPr>
        <p:txBody>
          <a:bodyPr rtlCol="0">
            <a:normAutofit/>
          </a:bodyPr>
          <a:lstStyle/>
          <a:p>
            <a:pPr eaLnBrk="1" fontAlgn="auto" hangingPunct="1">
              <a:spcAft>
                <a:spcPts val="0"/>
              </a:spcAft>
              <a:defRPr/>
            </a:pPr>
            <a:endParaRPr lang="en-GB" b="1" dirty="0" smtClean="0"/>
          </a:p>
          <a:p>
            <a:pPr eaLnBrk="1" fontAlgn="auto" hangingPunct="1">
              <a:spcAft>
                <a:spcPts val="0"/>
              </a:spcAft>
              <a:buFont typeface="Arial" charset="0"/>
              <a:buNone/>
              <a:defRPr/>
            </a:pPr>
            <a:r>
              <a:rPr lang="en-GB" b="1" dirty="0" smtClean="0"/>
              <a:t>10/2/2015 “</a:t>
            </a:r>
            <a:r>
              <a:rPr lang="el-GR" b="1" dirty="0" smtClean="0"/>
              <a:t>«Όλοι μαζί, για ένα καλύτερο Διαδίκτυο!» </a:t>
            </a:r>
          </a:p>
        </p:txBody>
      </p:sp>
      <p:sp>
        <p:nvSpPr>
          <p:cNvPr id="5" name="Title 1"/>
          <p:cNvSpPr txBox="1">
            <a:spLocks/>
          </p:cNvSpPr>
          <p:nvPr/>
        </p:nvSpPr>
        <p:spPr bwMode="auto">
          <a:xfrm>
            <a:off x="323850" y="765175"/>
            <a:ext cx="7340600" cy="86677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l-GR" sz="3000" b="1" dirty="0">
                <a:solidFill>
                  <a:schemeClr val="tx1">
                    <a:tint val="75000"/>
                  </a:schemeClr>
                </a:solidFill>
                <a:ea typeface="+mn-ea"/>
              </a:rPr>
              <a:t>Παιδιά και ψηφιακή φήμη</a:t>
            </a:r>
            <a:endParaRPr lang="en-US" sz="3000" b="1" dirty="0">
              <a:solidFill>
                <a:schemeClr val="tx1">
                  <a:tint val="75000"/>
                </a:schemeClr>
              </a:solidFill>
              <a:ea typeface="+mn-ea"/>
            </a:endParaRPr>
          </a:p>
        </p:txBody>
      </p:sp>
      <p:sp>
        <p:nvSpPr>
          <p:cNvPr id="4" name="Text Placeholder 2"/>
          <p:cNvSpPr txBox="1">
            <a:spLocks/>
          </p:cNvSpPr>
          <p:nvPr/>
        </p:nvSpPr>
        <p:spPr>
          <a:xfrm>
            <a:off x="1476375" y="1484313"/>
            <a:ext cx="7343775" cy="1296987"/>
          </a:xfrm>
          <a:prstGeom prst="rect">
            <a:avLst/>
          </a:prstGeom>
        </p:spPr>
        <p:txBody>
          <a:bodyPr/>
          <a:lstStyle/>
          <a:p>
            <a:pPr marL="342900" indent="-342900">
              <a:spcBef>
                <a:spcPct val="20000"/>
              </a:spcBef>
              <a:buFont typeface="Arial" charset="0"/>
              <a:buChar char="•"/>
              <a:defRPr/>
            </a:pPr>
            <a:endParaRPr lang="en-US" sz="3200" dirty="0">
              <a:latin typeface="+mn-lt"/>
              <a:cs typeface="+mn-cs"/>
            </a:endParaRPr>
          </a:p>
          <a:p>
            <a:pPr algn="ctr">
              <a:spcBef>
                <a:spcPct val="20000"/>
              </a:spcBef>
              <a:defRPr/>
            </a:pPr>
            <a:r>
              <a:rPr lang="el-GR" sz="3200" b="1" dirty="0"/>
              <a:t>Ημέρα Ασφαλούς Διαδικτύου </a:t>
            </a:r>
          </a:p>
          <a:p>
            <a:pPr marL="342900" indent="-342900">
              <a:spcBef>
                <a:spcPct val="20000"/>
              </a:spcBef>
              <a:defRPr/>
            </a:pPr>
            <a:endParaRPr lang="en-US" sz="3200" dirty="0">
              <a:latin typeface="+mn-lt"/>
              <a:cs typeface="+mn-cs"/>
            </a:endParaRPr>
          </a:p>
          <a:p>
            <a:pPr marL="342900" indent="-342900">
              <a:spcBef>
                <a:spcPct val="20000"/>
              </a:spcBef>
              <a:buFont typeface="Arial" charset="0"/>
              <a:buChar char="•"/>
              <a:defRPr/>
            </a:pPr>
            <a:endParaRPr lang="el-GR" sz="3200" dirty="0">
              <a:latin typeface="+mn-lt"/>
              <a:cs typeface="+mn-cs"/>
            </a:endParaRPr>
          </a:p>
          <a:p>
            <a:pPr marL="342900" indent="-342900">
              <a:spcBef>
                <a:spcPct val="20000"/>
              </a:spcBef>
              <a:buFont typeface="Arial" pitchFamily="34" charset="0"/>
              <a:buChar char="•"/>
              <a:defRPr/>
            </a:pPr>
            <a:r>
              <a:rPr lang="el-GR" sz="3200" dirty="0">
                <a:latin typeface="+mn-lt"/>
                <a:cs typeface="+mn-cs"/>
              </a:rPr>
              <a:t> </a:t>
            </a:r>
            <a:r>
              <a:rPr lang="en-US" sz="3200" dirty="0" err="1">
                <a:latin typeface="+mn-lt"/>
                <a:cs typeface="+mn-cs"/>
              </a:rPr>
              <a:t>Όλοι</a:t>
            </a:r>
            <a:r>
              <a:rPr lang="en-US" sz="3200" dirty="0">
                <a:latin typeface="+mn-lt"/>
                <a:cs typeface="+mn-cs"/>
              </a:rPr>
              <a:t> μα</a:t>
            </a:r>
            <a:r>
              <a:rPr lang="en-US" sz="3200" dirty="0" err="1">
                <a:latin typeface="+mn-lt"/>
                <a:cs typeface="+mn-cs"/>
              </a:rPr>
              <a:t>ζί</a:t>
            </a:r>
            <a:r>
              <a:rPr lang="en-US" sz="3200" dirty="0">
                <a:latin typeface="+mn-lt"/>
                <a:cs typeface="+mn-cs"/>
              </a:rPr>
              <a:t> </a:t>
            </a:r>
            <a:r>
              <a:rPr lang="el-GR" sz="3200" dirty="0">
                <a:latin typeface="+mn-lt"/>
                <a:cs typeface="+mn-cs"/>
              </a:rPr>
              <a:t>μπορούμε να βάλουμε την Ασφάλεια στο Διαδίκτυο, στο επίκεντρο των </a:t>
            </a:r>
            <a:r>
              <a:rPr lang="en-US" sz="3200" dirty="0" err="1">
                <a:latin typeface="+mn-lt"/>
                <a:cs typeface="+mn-cs"/>
              </a:rPr>
              <a:t>σχολείων</a:t>
            </a:r>
            <a:r>
              <a:rPr lang="en-US" sz="3200" dirty="0">
                <a:latin typeface="+mn-lt"/>
                <a:cs typeface="+mn-cs"/>
              </a:rPr>
              <a:t>  </a:t>
            </a:r>
            <a:r>
              <a:rPr lang="el-GR" sz="3200" dirty="0">
                <a:latin typeface="+mn-lt"/>
                <a:cs typeface="+mn-cs"/>
              </a:rPr>
              <a:t>και να κάνουμε κάθε μέρα του έτους </a:t>
            </a:r>
            <a:r>
              <a:rPr lang="en-US" sz="3200" dirty="0">
                <a:latin typeface="+mn-lt"/>
                <a:cs typeface="+mn-cs"/>
              </a:rPr>
              <a:t>… </a:t>
            </a:r>
            <a:r>
              <a:rPr lang="el-GR" sz="3200" b="1" dirty="0">
                <a:latin typeface="+mn-lt"/>
                <a:cs typeface="+mn-cs"/>
              </a:rPr>
              <a:t>Ημέρα Ασφαλούς Διαδικτύου</a:t>
            </a:r>
            <a:r>
              <a:rPr lang="el-GR" sz="3200" dirty="0">
                <a:latin typeface="+mn-lt"/>
                <a:cs typeface="+mn-cs"/>
              </a:rPr>
              <a:t>. </a:t>
            </a:r>
            <a:endParaRPr lang="en-US" sz="3200" dirty="0">
              <a:latin typeface="+mn-lt"/>
              <a:cs typeface="+mn-cs"/>
            </a:endParaRPr>
          </a:p>
          <a:p>
            <a:pPr>
              <a:spcBef>
                <a:spcPct val="20000"/>
              </a:spcBef>
              <a:buFont typeface="Arial" charset="0"/>
              <a:buNone/>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KEY" val="FP[EXE"/>
</p:tagLst>
</file>

<file path=ppt/theme/theme1.xml><?xml version="1.0" encoding="utf-8"?>
<a:theme xmlns:a="http://schemas.openxmlformats.org/drawingml/2006/main" name="YHGf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YHGfL</Template>
  <TotalTime>1405</TotalTime>
  <Words>1330</Words>
  <Application>Microsoft Office PowerPoint</Application>
  <PresentationFormat>Προβολή στην οθόνη (4:3)</PresentationFormat>
  <Paragraphs>107</Paragraphs>
  <Slides>15</Slides>
  <Notes>15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Arial</vt:lpstr>
      <vt:lpstr>Calibri</vt:lpstr>
      <vt:lpstr>Impact</vt:lpstr>
      <vt:lpstr>Segoe UI</vt:lpstr>
      <vt:lpstr>Lucida Grande</vt:lpstr>
      <vt:lpstr>Gill Sans</vt:lpstr>
      <vt:lpstr>YHGfL</vt:lpstr>
      <vt:lpstr>Παρουσίαση του PowerPoint</vt:lpstr>
      <vt:lpstr>Περίγραμμα (τι θα δούμε)</vt:lpstr>
      <vt:lpstr>Ταυτότητες και αποτυπώματα</vt:lpstr>
      <vt:lpstr>Πότε ξεκινάει το ψηφιακό σου αποτύπωμα;</vt:lpstr>
      <vt:lpstr>Κυνηγώντας το ψηφιακό αποτύπωμα σου: “Τέικ τσάρτζ οφ γιόρ ντίτζιταλ λάιφ!”</vt:lpstr>
      <vt:lpstr>Διαφορετικές διαδικτυακές ταυτότητες</vt:lpstr>
      <vt:lpstr>Θετική ψηφιακή παρουσία Πώς μπορείς να ζητήσεις βοήθεια;</vt:lpstr>
      <vt:lpstr>Μικρές συμβουλές:</vt:lpstr>
      <vt:lpstr>Παρουσίαση του PowerPoint</vt:lpstr>
      <vt:lpstr>Η ζωή αλλάζει: 1995 / 2015/ 2030;</vt:lpstr>
      <vt:lpstr>Πώς μετατρέπουμε μία αρνητική εικόνα σε θετική; </vt:lpstr>
      <vt:lpstr>“Το  Διαδίκτυο  είμαστε εμείς”…</vt:lpstr>
      <vt:lpstr>Αντί επιλόγου...</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Άρης Λούβρης</dc:creator>
  <cp:keywords>Ασφάλεια στο Διαδίκτυο</cp:keywords>
  <cp:lastModifiedBy>pdedeAL</cp:lastModifiedBy>
  <cp:revision>128</cp:revision>
  <dcterms:created xsi:type="dcterms:W3CDTF">2010-09-23T08:47:53Z</dcterms:created>
  <dcterms:modified xsi:type="dcterms:W3CDTF">2015-01-27T09:23:43Z</dcterms:modified>
</cp:coreProperties>
</file>